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  <p:sldMasterId id="2147483653" r:id="rId3"/>
  </p:sldMasterIdLst>
  <p:notesMasterIdLst>
    <p:notesMasterId r:id="rId29"/>
  </p:notesMasterIdLst>
  <p:sldIdLst>
    <p:sldId id="325" r:id="rId4"/>
    <p:sldId id="261" r:id="rId5"/>
    <p:sldId id="326" r:id="rId6"/>
    <p:sldId id="324" r:id="rId7"/>
    <p:sldId id="332" r:id="rId8"/>
    <p:sldId id="333" r:id="rId9"/>
    <p:sldId id="264" r:id="rId10"/>
    <p:sldId id="286" r:id="rId11"/>
    <p:sldId id="303" r:id="rId12"/>
    <p:sldId id="327" r:id="rId13"/>
    <p:sldId id="299" r:id="rId14"/>
    <p:sldId id="274" r:id="rId15"/>
    <p:sldId id="305" r:id="rId16"/>
    <p:sldId id="306" r:id="rId17"/>
    <p:sldId id="307" r:id="rId18"/>
    <p:sldId id="308" r:id="rId19"/>
    <p:sldId id="309" r:id="rId20"/>
    <p:sldId id="310" r:id="rId21"/>
    <p:sldId id="328" r:id="rId22"/>
    <p:sldId id="323" r:id="rId23"/>
    <p:sldId id="329" r:id="rId24"/>
    <p:sldId id="330" r:id="rId25"/>
    <p:sldId id="313" r:id="rId26"/>
    <p:sldId id="331" r:id="rId27"/>
    <p:sldId id="271" r:id="rId28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5D8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5383" autoAdjust="0"/>
  </p:normalViewPr>
  <p:slideViewPr>
    <p:cSldViewPr>
      <p:cViewPr varScale="1">
        <p:scale>
          <a:sx n="112" d="100"/>
          <a:sy n="112" d="100"/>
        </p:scale>
        <p:origin x="610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presProps" Target="presProps.xml"/><Relationship Id="rId8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C5D440-17AE-49F4-B160-307A87D56ED0}" type="datetimeFigureOut">
              <a:rPr lang="ko-KR" altLang="en-US" smtClean="0"/>
              <a:t>2021-06-10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520BEB-61E2-4B9C-8FFE-A31C1CB639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48168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안녕하십니까 </a:t>
            </a:r>
            <a:r>
              <a:rPr lang="ko-KR" altLang="en-US" dirty="0" err="1"/>
              <a:t>캡스톤</a:t>
            </a:r>
            <a:r>
              <a:rPr lang="ko-KR" altLang="en-US" dirty="0"/>
              <a:t> 디자인 팀 프로젝트 </a:t>
            </a:r>
            <a:r>
              <a:rPr lang="ko-KR" altLang="en-US" dirty="0" err="1"/>
              <a:t>어디있노의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 err="1"/>
              <a:t>천기목건</a:t>
            </a:r>
            <a:r>
              <a:rPr lang="ko-KR" altLang="en-US" dirty="0"/>
              <a:t> 팀 발표를 시작하겠습니다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520BEB-61E2-4B9C-8FFE-A31C1CB6391A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52703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dirty="0"/>
              <a:t>어플리케이션을 실행하게 되면 로그인 버튼을 눌러 구글 계정으로 로그인 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로그인 후 </a:t>
            </a:r>
            <a:r>
              <a:rPr lang="ko-KR" altLang="en-US" dirty="0" err="1"/>
              <a:t>메인화면에</a:t>
            </a:r>
            <a:r>
              <a:rPr lang="ko-KR" altLang="en-US" dirty="0"/>
              <a:t> 들어가서 </a:t>
            </a:r>
            <a:r>
              <a:rPr lang="ko-KR" altLang="en-US" dirty="0" err="1"/>
              <a:t>보여지게되는</a:t>
            </a:r>
            <a:r>
              <a:rPr lang="ko-KR" altLang="en-US" dirty="0"/>
              <a:t> 왼쪽 사이드바 메뉴는 사진과 같습니다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520BEB-61E2-4B9C-8FFE-A31C1CB6391A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67705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실시간 위치 데이터 기능에 대한 </a:t>
            </a:r>
            <a:r>
              <a:rPr lang="ko-KR" altLang="en-US" dirty="0" err="1"/>
              <a:t>유스케이스와</a:t>
            </a:r>
            <a:r>
              <a:rPr lang="ko-KR" altLang="en-US" dirty="0"/>
              <a:t> 시스템 순차 다이어그램 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520BEB-61E2-4B9C-8FFE-A31C1CB6391A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34948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메인 메뉴에서 하단 메뉴에서 현재위치를 클릭하게 되면 스마트폰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GPS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통해 현재 위치를 지도에 표시해줍니다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트래커의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위치 정보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위도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경도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값을 실시간으로 데이터베이스에 저장할 수 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저장된 데이터는 추후 설명할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길찾기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트래커위치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기능에 사용됩니다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또한 데이터베이스의 과부하를 방지하기 위하여 위치 정보 값은 현재날짜를 기준으로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일이 지나게 되면 자동으로 삭제됩니다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520BEB-61E2-4B9C-8FFE-A31C1CB6391A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20741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트래커</a:t>
            </a:r>
            <a:r>
              <a:rPr lang="ko-KR" altLang="en-US" dirty="0"/>
              <a:t> 지도 어플리케이션에 관한 </a:t>
            </a:r>
            <a:r>
              <a:rPr lang="ko-KR" altLang="en-US" dirty="0" err="1"/>
              <a:t>유스케이스와</a:t>
            </a:r>
            <a:r>
              <a:rPr lang="ko-KR" altLang="en-US" dirty="0"/>
              <a:t> 시스템 순차 다이어그램입니다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520BEB-61E2-4B9C-8FFE-A31C1CB6391A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26417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dirty="0"/>
              <a:t>메인 화면 하단 메뉴에서 </a:t>
            </a:r>
            <a:r>
              <a:rPr lang="ko-KR" altLang="en-US" dirty="0" err="1"/>
              <a:t>트래커</a:t>
            </a:r>
            <a:r>
              <a:rPr lang="ko-KR" altLang="en-US" dirty="0"/>
              <a:t> 위치 메뉴를 선택하면 </a:t>
            </a:r>
            <a:endParaRPr lang="en-US" altLang="ko-KR" dirty="0"/>
          </a:p>
          <a:p>
            <a:r>
              <a:rPr lang="ko-KR" altLang="en-US" dirty="0"/>
              <a:t>앞서 설명한 데이터베이스에 일정 시간마다 저장된 </a:t>
            </a:r>
            <a:r>
              <a:rPr lang="ko-KR" altLang="en-US" dirty="0" err="1"/>
              <a:t>트래커</a:t>
            </a:r>
            <a:r>
              <a:rPr lang="ko-KR" altLang="en-US" dirty="0"/>
              <a:t> 위치정보 값을 가져와</a:t>
            </a:r>
            <a:r>
              <a:rPr lang="en-US" altLang="ko-KR" dirty="0"/>
              <a:t> </a:t>
            </a:r>
            <a:r>
              <a:rPr lang="ko-KR" altLang="en-US" dirty="0"/>
              <a:t>지도에 표시해줍니다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길찾기</a:t>
            </a:r>
            <a:r>
              <a:rPr lang="ko-KR" altLang="en-US" dirty="0"/>
              <a:t> 메뉴를 선택하게 되면 블루투스 연결이 시작된 지점의 좌표부터 블루투스 연결이 끊어진</a:t>
            </a:r>
            <a:r>
              <a:rPr lang="en-US" altLang="ko-KR" dirty="0"/>
              <a:t>,  </a:t>
            </a:r>
          </a:p>
          <a:p>
            <a:r>
              <a:rPr lang="ko-KR" altLang="en-US" dirty="0"/>
              <a:t>즉 사용자가 소지품을 잃어버린 시점의 좌표까지 경로를 </a:t>
            </a:r>
            <a:r>
              <a:rPr lang="ko-KR" altLang="en-US" dirty="0" err="1"/>
              <a:t>티맵</a:t>
            </a:r>
            <a:r>
              <a:rPr lang="en-US" altLang="ko-KR" dirty="0"/>
              <a:t> </a:t>
            </a:r>
            <a:r>
              <a:rPr lang="ko-KR" altLang="en-US" dirty="0"/>
              <a:t>알고리즘을 통해 최단거리의 경로를 지도에 표시해줍니다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520BEB-61E2-4B9C-8FFE-A31C1CB6391A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80309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블루투스 통신에 대한 </a:t>
            </a:r>
            <a:r>
              <a:rPr lang="ko-KR" altLang="en-US" dirty="0" err="1"/>
              <a:t>유스케이스</a:t>
            </a:r>
            <a:r>
              <a:rPr lang="ko-KR" altLang="en-US" dirty="0"/>
              <a:t> 및 클래스 다이어그램 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520BEB-61E2-4B9C-8FFE-A31C1CB6391A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19188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dirty="0"/>
              <a:t>어플리케이션을 </a:t>
            </a:r>
            <a:r>
              <a:rPr lang="ko-KR" altLang="en-US" dirty="0" err="1"/>
              <a:t>실행시</a:t>
            </a:r>
            <a:r>
              <a:rPr lang="en-US" altLang="ko-KR" dirty="0"/>
              <a:t>, </a:t>
            </a:r>
            <a:r>
              <a:rPr lang="ko-KR" altLang="en-US" dirty="0"/>
              <a:t>스마트폰의 블루투스가 켜지지 않은 상태라면 사용자에게 접근 허가권한을 물어본 뒤 허용 버튼을 누르게 되면 블루투스가 정상적으로 켜져</a:t>
            </a:r>
            <a:endParaRPr lang="en-US" altLang="ko-KR" dirty="0"/>
          </a:p>
          <a:p>
            <a:r>
              <a:rPr lang="ko-KR" altLang="en-US" dirty="0"/>
              <a:t>어플리케이션의 기능을 이용할 수 </a:t>
            </a:r>
            <a:r>
              <a:rPr lang="ko-KR" altLang="en-US" dirty="0" err="1"/>
              <a:t>있게합니다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로그인 후 </a:t>
            </a:r>
            <a:r>
              <a:rPr lang="ko-KR" altLang="en-US" dirty="0" err="1"/>
              <a:t>메인화면을</a:t>
            </a:r>
            <a:r>
              <a:rPr lang="ko-KR" altLang="en-US" dirty="0"/>
              <a:t> 들어가게 되면 페어링을 할 수 있는 블루투스 장치 목록을 보여주게 되고 연결을 원하는 장치를 선택하면 </a:t>
            </a:r>
            <a:endParaRPr lang="en-US" altLang="ko-KR" dirty="0"/>
          </a:p>
          <a:p>
            <a:r>
              <a:rPr lang="ko-KR" altLang="en-US" dirty="0"/>
              <a:t>해당 장치와 블루투스 통신을 할 수 있게 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520BEB-61E2-4B9C-8FFE-A31C1CB6391A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59041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시연 영상입니다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520BEB-61E2-4B9C-8FFE-A31C1CB6391A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012259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저희가 직접 촬영한 시연 영상을 보시고 오겠습니다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520BEB-61E2-4B9C-8FFE-A31C1CB6391A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443997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마지막으로 프로젝트 결과입니다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520BEB-61E2-4B9C-8FFE-A31C1CB6391A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4655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목차는 프로젝트 개요 목표 및 활용방안 프로젝트 주요 기능 시연 영상 프로젝트 결과 순으로 진행하겠습니다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520BEB-61E2-4B9C-8FFE-A31C1CB6391A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60743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최초 계획했던 기능 요구사항에서 우선 순위가 높은 기능부터 순차적으로 구현하였으며</a:t>
            </a:r>
            <a:endParaRPr lang="en-US" altLang="ko-KR" dirty="0"/>
          </a:p>
          <a:p>
            <a:r>
              <a:rPr lang="ko-KR" altLang="en-US" dirty="0"/>
              <a:t>시간이 부족하여 구현하지 못한 기능은 미구현으로 기재하였습니다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520BEB-61E2-4B9C-8FFE-A31C1CB6391A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73034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각 </a:t>
            </a:r>
            <a:r>
              <a:rPr lang="ko-KR" altLang="en-US" dirty="0" err="1"/>
              <a:t>팀원별</a:t>
            </a:r>
            <a:r>
              <a:rPr lang="ko-KR" altLang="en-US" dirty="0"/>
              <a:t> 역할수행 내용입니다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520BEB-61E2-4B9C-8FFE-A31C1CB6391A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486047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형상관리계획 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저희 팀은 분산 저장소 방식인 </a:t>
            </a:r>
            <a:r>
              <a:rPr lang="en-US" altLang="ko-KR" dirty="0"/>
              <a:t>Git</a:t>
            </a:r>
            <a:r>
              <a:rPr lang="ko-KR" altLang="en-US" dirty="0"/>
              <a:t>을 통해 프로젝트 버전 관리 및 형상관리를 진행하여 효율적인 팀 프로젝트를 수행하였습니다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520BEB-61E2-4B9C-8FFE-A31C1CB6391A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021180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이것으로 </a:t>
            </a:r>
            <a:r>
              <a:rPr lang="ko-KR" altLang="en-US" dirty="0" err="1"/>
              <a:t>천기목건</a:t>
            </a:r>
            <a:r>
              <a:rPr lang="ko-KR" altLang="en-US" dirty="0"/>
              <a:t> 팀의 발표를 마치겠습니다</a:t>
            </a:r>
            <a:r>
              <a:rPr lang="en-US" altLang="ko-KR" dirty="0"/>
              <a:t>.  </a:t>
            </a:r>
            <a:r>
              <a:rPr lang="ko-KR" altLang="en-US" dirty="0"/>
              <a:t>감사합니다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520BEB-61E2-4B9C-8FFE-A31C1CB6391A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56411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프로젝트 개요 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520BEB-61E2-4B9C-8FFE-A31C1CB6391A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99214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대부분 </a:t>
            </a:r>
            <a:r>
              <a:rPr lang="ko-KR" altLang="en-US" dirty="0" err="1"/>
              <a:t>외출할때</a:t>
            </a:r>
            <a:r>
              <a:rPr lang="ko-KR" altLang="en-US" dirty="0"/>
              <a:t> 태블릿 </a:t>
            </a:r>
            <a:r>
              <a:rPr lang="en-US" altLang="ko-KR" dirty="0"/>
              <a:t>PC, </a:t>
            </a:r>
            <a:r>
              <a:rPr lang="ko-KR" altLang="en-US" dirty="0"/>
              <a:t>노트북</a:t>
            </a:r>
            <a:r>
              <a:rPr lang="en-US" altLang="ko-KR" dirty="0"/>
              <a:t>, </a:t>
            </a:r>
            <a:r>
              <a:rPr lang="ko-KR" altLang="en-US" dirty="0"/>
              <a:t>스마트폰</a:t>
            </a:r>
            <a:r>
              <a:rPr lang="en-US" altLang="ko-KR" dirty="0"/>
              <a:t>, </a:t>
            </a:r>
            <a:r>
              <a:rPr lang="ko-KR" altLang="en-US" dirty="0"/>
              <a:t>블루투스 이어폰 등 값비싼 제품들이기 때문에 물품을 잃어버리기라도 하면 잠을 이루지 못하거나 자신이 잃어버린 위치를 정확히 기억하지 못해 자신이 왔던 동선을 그대로 차근차근 </a:t>
            </a:r>
            <a:r>
              <a:rPr lang="ko-KR" altLang="en-US" dirty="0" err="1"/>
              <a:t>되돌아가보기도</a:t>
            </a:r>
            <a:r>
              <a:rPr lang="ko-KR" altLang="en-US" dirty="0"/>
              <a:t> 합니다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이에 따라 본 프로젝트에서 분실하기 쉬운 물품들을 사용자가 </a:t>
            </a:r>
            <a:r>
              <a:rPr lang="ko-KR" altLang="en-US" dirty="0" err="1"/>
              <a:t>트래커와스마트폰을</a:t>
            </a:r>
            <a:r>
              <a:rPr lang="ko-KR" altLang="en-US" dirty="0"/>
              <a:t> 연동하여 분실 위험이 있는 물품에 부착하여 위치를 파악하여</a:t>
            </a:r>
            <a:endParaRPr lang="en-US" altLang="ko-KR" dirty="0"/>
          </a:p>
          <a:p>
            <a:r>
              <a:rPr lang="ko-KR" altLang="en-US" dirty="0" err="1"/>
              <a:t>트래커와</a:t>
            </a:r>
            <a:r>
              <a:rPr lang="ko-KR" altLang="en-US" dirty="0"/>
              <a:t> 스마트폰이 일정 거리 이상 멀어지면 스마트폰으로 알림 메시지를 알려줌으로써</a:t>
            </a:r>
            <a:r>
              <a:rPr lang="en-US" altLang="ko-KR" dirty="0"/>
              <a:t>, </a:t>
            </a:r>
            <a:r>
              <a:rPr lang="ko-KR" altLang="en-US" dirty="0"/>
              <a:t>사용자가 물품 분실을 </a:t>
            </a:r>
          </a:p>
          <a:p>
            <a:r>
              <a:rPr lang="ko-KR" altLang="en-US" dirty="0"/>
              <a:t>일찍 파악할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또한 </a:t>
            </a:r>
            <a:r>
              <a:rPr lang="ko-KR" altLang="en-US" dirty="0" err="1"/>
              <a:t>스마프폰</a:t>
            </a:r>
            <a:r>
              <a:rPr lang="ko-KR" altLang="en-US" dirty="0"/>
              <a:t> 애플리케이션에 제공되는 지도 앱을 통해 자신의 현재 위치를 파악하며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사용자가 분실 물품을 보다 쉽고 정확하게 찾을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520BEB-61E2-4B9C-8FFE-A31C1CB6391A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21093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목표 및 활용방안 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520BEB-61E2-4B9C-8FFE-A31C1CB6391A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3062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 프로젝트의 목표는 사용자가 소지품을 </a:t>
            </a:r>
            <a:r>
              <a:rPr lang="ko-KR" altLang="en-US" dirty="0" err="1"/>
              <a:t>분실시</a:t>
            </a:r>
            <a:r>
              <a:rPr lang="ko-KR" altLang="en-US" dirty="0"/>
              <a:t> 스마트폰 어플리케이션을 통해 알람이 울리면 </a:t>
            </a:r>
            <a:endParaRPr lang="en-US" altLang="ko-KR" dirty="0"/>
          </a:p>
          <a:p>
            <a:r>
              <a:rPr lang="ko-KR" altLang="en-US" dirty="0"/>
              <a:t>사용자는 소지품을 분실했다는 사실을 뒤늦게 알지 않고 </a:t>
            </a:r>
            <a:r>
              <a:rPr lang="ko-KR" altLang="en-US" dirty="0" err="1"/>
              <a:t>분실하자마자</a:t>
            </a:r>
            <a:r>
              <a:rPr lang="ko-KR" altLang="en-US" dirty="0"/>
              <a:t> 알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그렇게 인지를 한 후</a:t>
            </a:r>
            <a:r>
              <a:rPr lang="en-US" altLang="ko-KR" dirty="0"/>
              <a:t>, </a:t>
            </a:r>
            <a:r>
              <a:rPr lang="ko-KR" altLang="en-US" dirty="0"/>
              <a:t>분실물의 위치를 지도에 표시해주어 분실물을 빠르게 되찾을 수 있게 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이러한 특성은 개인 소지품을 자주 잃어버리는 사용자들에게 유용할 것이라 생각합니다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520BEB-61E2-4B9C-8FFE-A31C1CB6391A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95501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활용방안 입니다</a:t>
            </a:r>
            <a:r>
              <a:rPr lang="en-US" altLang="ko-KR" dirty="0"/>
              <a:t>. </a:t>
            </a:r>
            <a:r>
              <a:rPr lang="ko-KR" altLang="en-US" dirty="0"/>
              <a:t>먼저 </a:t>
            </a:r>
            <a:r>
              <a:rPr lang="ko-KR" altLang="en-US" dirty="0" err="1"/>
              <a:t>트래커를</a:t>
            </a:r>
            <a:r>
              <a:rPr lang="ko-KR" altLang="en-US" dirty="0"/>
              <a:t> 자주 잃어버릴 수 있는 소지품에 넣어 두거나 부착함으로써 위치 추적과 동시에</a:t>
            </a:r>
            <a:endParaRPr lang="en-US" altLang="ko-KR" dirty="0"/>
          </a:p>
          <a:p>
            <a:r>
              <a:rPr lang="ko-KR" altLang="en-US" dirty="0"/>
              <a:t>소지품 </a:t>
            </a:r>
            <a:r>
              <a:rPr lang="ko-KR" altLang="en-US" dirty="0" err="1"/>
              <a:t>분실시</a:t>
            </a:r>
            <a:r>
              <a:rPr lang="ko-KR" altLang="en-US" dirty="0"/>
              <a:t> 분실 위치를 파악하고 현재 사용자의 위치부터 분실물 까지의 경로를 알려줍니다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이러한 특성을 </a:t>
            </a:r>
            <a:r>
              <a:rPr lang="ko-KR" altLang="en-US" dirty="0" err="1"/>
              <a:t>고려해보았을시</a:t>
            </a:r>
            <a:r>
              <a:rPr lang="en-US" altLang="ko-KR" dirty="0"/>
              <a:t>, </a:t>
            </a:r>
            <a:r>
              <a:rPr lang="ko-KR" altLang="en-US" dirty="0"/>
              <a:t>물품에 소지품에 </a:t>
            </a:r>
            <a:r>
              <a:rPr lang="ko-KR" altLang="en-US" dirty="0" err="1"/>
              <a:t>국한되는것이</a:t>
            </a:r>
            <a:r>
              <a:rPr lang="ko-KR" altLang="en-US" dirty="0"/>
              <a:t> 아닌</a:t>
            </a:r>
            <a:r>
              <a:rPr lang="en-US" altLang="ko-KR" dirty="0"/>
              <a:t>, </a:t>
            </a:r>
            <a:r>
              <a:rPr lang="ko-KR" altLang="en-US" dirty="0"/>
              <a:t>애완동물 이나 어린 자녀들에게 소지하게 함으로써</a:t>
            </a:r>
            <a:endParaRPr lang="en-US" altLang="ko-KR" dirty="0"/>
          </a:p>
          <a:p>
            <a:r>
              <a:rPr lang="ko-KR" altLang="en-US" dirty="0"/>
              <a:t>위치 추적을 가능하게 하여 다양한 활용 방안을 기대해 볼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520BEB-61E2-4B9C-8FFE-A31C1CB6391A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60884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프로젝트 주요 기능입니다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520BEB-61E2-4B9C-8FFE-A31C1CB6391A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03484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구글 </a:t>
            </a:r>
            <a:r>
              <a:rPr lang="en-US" altLang="ko-KR" dirty="0"/>
              <a:t>API</a:t>
            </a:r>
            <a:r>
              <a:rPr lang="ko-KR" altLang="en-US" dirty="0"/>
              <a:t>와 관련된 </a:t>
            </a:r>
            <a:r>
              <a:rPr lang="ko-KR" altLang="en-US" dirty="0" err="1"/>
              <a:t>유스케이스</a:t>
            </a:r>
            <a:r>
              <a:rPr lang="ko-KR" altLang="en-US" dirty="0"/>
              <a:t> 및 시스템 순차 다이어그램 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520BEB-61E2-4B9C-8FFE-A31C1CB6391A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14586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3705210"/>
            <a:ext cx="9144000" cy="5227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>
                <a:ea typeface="맑은 고딕" pitchFamily="50" charset="-127"/>
              </a:rPr>
              <a:t>FREE PPT TEMPLATES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-148" y="4227934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4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INSTERT THE TITLE OF YOUR PRESENTATION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627365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347864" y="131536"/>
            <a:ext cx="5796136" cy="154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4104000" y="1798321"/>
            <a:ext cx="5040000" cy="154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4824000" y="3465106"/>
            <a:ext cx="4320000" cy="154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458121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937417" y="1"/>
            <a:ext cx="1872000" cy="51434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1968708" y="1"/>
            <a:ext cx="1872000" cy="51434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0" y="1"/>
            <a:ext cx="1872000" cy="51434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165337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3795621" y="230919"/>
            <a:ext cx="3294112" cy="15121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5613166" y="3399271"/>
            <a:ext cx="3293944" cy="15121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3795621" y="1815095"/>
            <a:ext cx="1728192" cy="30963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7" hasCustomPrompt="1"/>
          </p:nvPr>
        </p:nvSpPr>
        <p:spPr>
          <a:xfrm>
            <a:off x="5621504" y="1814524"/>
            <a:ext cx="1468228" cy="15121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idx="18" hasCustomPrompt="1"/>
          </p:nvPr>
        </p:nvSpPr>
        <p:spPr>
          <a:xfrm>
            <a:off x="7178918" y="230919"/>
            <a:ext cx="1728192" cy="30963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375891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4" name="Picture 3" descr="D:\Fullppt\005-PNG이미지\노트북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57041" y="1313860"/>
            <a:ext cx="6438182" cy="3274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981898" y="1731279"/>
            <a:ext cx="3085597" cy="22818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56077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10595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0" y="3507854"/>
            <a:ext cx="9144000" cy="163564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6" name="Picture 2" descr="D:\Fullppt\PNG이미지\핸드폰2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5225" y="1079005"/>
            <a:ext cx="3373328" cy="4085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566328" y="1217153"/>
            <a:ext cx="1945465" cy="300514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542432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grpSp>
        <p:nvGrpSpPr>
          <p:cNvPr id="5" name="Group 4"/>
          <p:cNvGrpSpPr/>
          <p:nvPr userDrawn="1"/>
        </p:nvGrpSpPr>
        <p:grpSpPr>
          <a:xfrm>
            <a:off x="354008" y="1131589"/>
            <a:ext cx="2849840" cy="3649171"/>
            <a:chOff x="354008" y="1131589"/>
            <a:chExt cx="2849840" cy="3649171"/>
          </a:xfrm>
        </p:grpSpPr>
        <p:sp>
          <p:nvSpPr>
            <p:cNvPr id="6" name="Rounded Rectangle 5"/>
            <p:cNvSpPr/>
            <p:nvPr/>
          </p:nvSpPr>
          <p:spPr>
            <a:xfrm>
              <a:off x="354008" y="1131589"/>
              <a:ext cx="2849840" cy="3649171"/>
            </a:xfrm>
            <a:prstGeom prst="roundRect">
              <a:avLst>
                <a:gd name="adj" fmla="val 3968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531932" y="1347500"/>
              <a:ext cx="108520" cy="3240473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12" name="Half Frame 11"/>
            <p:cNvSpPr/>
            <p:nvPr/>
          </p:nvSpPr>
          <p:spPr>
            <a:xfrm rot="5400000">
              <a:off x="2592642" y="1238201"/>
              <a:ext cx="502331" cy="502331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3818220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8242530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0" y="2253238"/>
            <a:ext cx="4572000" cy="47357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0" y="2726814"/>
            <a:ext cx="4572000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96129999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0" y="2253238"/>
            <a:ext cx="4572000" cy="47357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0" y="2726814"/>
            <a:ext cx="4572000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17382354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Oval 1"/>
          <p:cNvSpPr/>
          <p:nvPr userDrawn="1"/>
        </p:nvSpPr>
        <p:spPr>
          <a:xfrm>
            <a:off x="2699792" y="699542"/>
            <a:ext cx="3744416" cy="3744416"/>
          </a:xfrm>
          <a:prstGeom prst="ellipse">
            <a:avLst/>
          </a:prstGeom>
          <a:solidFill>
            <a:schemeClr val="accent1">
              <a:alpha val="77000"/>
            </a:schemeClr>
          </a:solidFill>
          <a:ln w="857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699792" y="2181230"/>
            <a:ext cx="3744416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Thank you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699644" y="2757294"/>
            <a:ext cx="3744416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9224771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757120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10595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129044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95536" y="195486"/>
            <a:ext cx="8424936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95536" y="771550"/>
            <a:ext cx="8424936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14577139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79512" y="339502"/>
            <a:ext cx="4248472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179512" y="915566"/>
            <a:ext cx="4248472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9277358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10595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649246" y="1275606"/>
            <a:ext cx="1648869" cy="1648869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1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2720790" y="1275606"/>
            <a:ext cx="1648869" cy="1648869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4792334" y="1275606"/>
            <a:ext cx="1648869" cy="1648869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3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6863879" y="1275606"/>
            <a:ext cx="1648869" cy="1648869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4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502411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159670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4572000" y="0"/>
            <a:ext cx="4104456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1995686"/>
            <a:ext cx="9144000" cy="28803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563139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2" Type="http://schemas.openxmlformats.org/officeDocument/2006/relationships/slideLayout" Target="../slideLayouts/slideLayout4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6683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7555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52" r:id="rId2"/>
    <p:sldLayoutId id="2147483661" r:id="rId3"/>
    <p:sldLayoutId id="2147483660" r:id="rId4"/>
    <p:sldLayoutId id="2147483662" r:id="rId5"/>
    <p:sldLayoutId id="2147483655" r:id="rId6"/>
    <p:sldLayoutId id="2147483663" r:id="rId7"/>
    <p:sldLayoutId id="2147483664" r:id="rId8"/>
    <p:sldLayoutId id="2147483668" r:id="rId9"/>
    <p:sldLayoutId id="2147483665" r:id="rId10"/>
    <p:sldLayoutId id="2147483670" r:id="rId11"/>
    <p:sldLayoutId id="2147483672" r:id="rId12"/>
    <p:sldLayoutId id="2147483656" r:id="rId13"/>
    <p:sldLayoutId id="2147483674" r:id="rId14"/>
    <p:sldLayoutId id="2147483675" r:id="rId15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4710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6.xml"/><Relationship Id="rId1" Type="http://schemas.openxmlformats.org/officeDocument/2006/relationships/video" Target="https://www.youtube.com/embed/KUxO-5gP9GU?feature=oembed" TargetMode="External"/><Relationship Id="rId4" Type="http://schemas.openxmlformats.org/officeDocument/2006/relationships/image" Target="../media/image40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0" y="3373247"/>
            <a:ext cx="9144000" cy="338554"/>
          </a:xfrm>
        </p:spPr>
        <p:txBody>
          <a:bodyPr/>
          <a:lstStyle/>
          <a:p>
            <a:pPr lvl="0"/>
            <a:r>
              <a:rPr lang="ko-KR" altLang="en-US" dirty="0">
                <a:latin typeface="+mj-ea"/>
                <a:ea typeface="+mj-ea"/>
              </a:rPr>
              <a:t>어디 </a:t>
            </a:r>
            <a:r>
              <a:rPr lang="ko-KR" altLang="en-US" dirty="0" err="1">
                <a:latin typeface="+mj-ea"/>
                <a:ea typeface="+mj-ea"/>
              </a:rPr>
              <a:t>있노</a:t>
            </a:r>
            <a:r>
              <a:rPr lang="en-US" altLang="ko-KR" dirty="0">
                <a:latin typeface="+mj-ea"/>
                <a:ea typeface="+mj-ea"/>
              </a:rPr>
              <a:t>?</a:t>
            </a:r>
            <a:endParaRPr lang="en-US" altLang="ko-KR" sz="3600" dirty="0">
              <a:latin typeface="+mj-ea"/>
              <a:ea typeface="+mj-ea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-148" y="4155712"/>
            <a:ext cx="9144000" cy="338554"/>
          </a:xfrm>
        </p:spPr>
        <p:txBody>
          <a:bodyPr/>
          <a:lstStyle/>
          <a:p>
            <a:pPr>
              <a:spcBef>
                <a:spcPts val="0"/>
              </a:spcBef>
              <a:defRPr/>
            </a:pPr>
            <a:endParaRPr lang="en-US" altLang="ko-KR" dirty="0"/>
          </a:p>
          <a:p>
            <a:pPr>
              <a:spcBef>
                <a:spcPts val="0"/>
              </a:spcBef>
              <a:defRPr/>
            </a:pPr>
            <a:r>
              <a:rPr lang="ko-KR" altLang="en-US" dirty="0" err="1"/>
              <a:t>캡스톤</a:t>
            </a:r>
            <a:r>
              <a:rPr lang="ko-KR" altLang="en-US" dirty="0"/>
              <a:t> 디자인  팀 프로젝트</a:t>
            </a:r>
            <a:endParaRPr lang="en-US" altLang="ko-KR" dirty="0"/>
          </a:p>
          <a:p>
            <a:pPr>
              <a:spcBef>
                <a:spcPts val="0"/>
              </a:spcBef>
              <a:defRPr/>
            </a:pPr>
            <a:endParaRPr lang="en-US" altLang="ko-KR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xmlns="" id="{A94310B8-1C3D-4B89-B1FC-179012F2B4E7}"/>
              </a:ext>
            </a:extLst>
          </p:cNvPr>
          <p:cNvSpPr txBox="1">
            <a:spLocks/>
          </p:cNvSpPr>
          <p:nvPr/>
        </p:nvSpPr>
        <p:spPr>
          <a:xfrm>
            <a:off x="0" y="3815563"/>
            <a:ext cx="9144000" cy="33855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lnSpc>
                <a:spcPct val="100000"/>
              </a:lnSpc>
              <a:spcBef>
                <a:spcPct val="20000"/>
              </a:spcBef>
              <a:buFont typeface="Arial" pitchFamily="34" charset="0"/>
              <a:buNone/>
              <a:defRPr sz="3600" b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/>
              <a:t>(Where are you?)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xmlns="" id="{B57E2800-37A2-4239-8774-991C8AB77172}"/>
              </a:ext>
            </a:extLst>
          </p:cNvPr>
          <p:cNvSpPr txBox="1">
            <a:spLocks/>
          </p:cNvSpPr>
          <p:nvPr/>
        </p:nvSpPr>
        <p:spPr>
          <a:xfrm>
            <a:off x="6863890" y="3713396"/>
            <a:ext cx="2171590" cy="1223185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lnSpc>
                <a:spcPct val="100000"/>
              </a:lnSpc>
              <a:spcBef>
                <a:spcPct val="20000"/>
              </a:spcBef>
              <a:buFont typeface="Arial" pitchFamily="34" charset="0"/>
              <a:buNone/>
              <a:defRPr sz="1400" b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  <a:defRPr/>
            </a:pPr>
            <a:r>
              <a:rPr lang="ko-KR" altLang="en-US" dirty="0" err="1"/>
              <a:t>팀명</a:t>
            </a:r>
            <a:r>
              <a:rPr lang="en-US" altLang="ko-KR" dirty="0"/>
              <a:t>: </a:t>
            </a:r>
            <a:r>
              <a:rPr lang="ko-KR" altLang="en-US" dirty="0" err="1"/>
              <a:t>천기목건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팀장</a:t>
            </a:r>
            <a:r>
              <a:rPr lang="en-US" altLang="ko-KR" dirty="0"/>
              <a:t>: 20163294</a:t>
            </a:r>
            <a:r>
              <a:rPr lang="ko-KR" altLang="en-US" dirty="0"/>
              <a:t> 한슬기 팀원</a:t>
            </a:r>
            <a:r>
              <a:rPr lang="en-US" altLang="ko-KR" dirty="0"/>
              <a:t>: 20163329 </a:t>
            </a:r>
            <a:r>
              <a:rPr lang="ko-KR" altLang="en-US" dirty="0" err="1"/>
              <a:t>천정석</a:t>
            </a:r>
            <a:r>
              <a:rPr lang="ko-KR" altLang="en-US" dirty="0"/>
              <a:t> 팀원</a:t>
            </a:r>
            <a:r>
              <a:rPr lang="en-US" altLang="ko-KR" dirty="0"/>
              <a:t>: 20163332 </a:t>
            </a:r>
            <a:r>
              <a:rPr lang="ko-KR" altLang="en-US" dirty="0" err="1"/>
              <a:t>김기목</a:t>
            </a:r>
            <a:r>
              <a:rPr lang="ko-KR" altLang="en-US" dirty="0"/>
              <a:t> 팀원</a:t>
            </a:r>
            <a:r>
              <a:rPr lang="en-US" altLang="ko-KR" dirty="0"/>
              <a:t>: 20163334 </a:t>
            </a:r>
            <a:r>
              <a:rPr lang="ko-KR" altLang="en-US" dirty="0"/>
              <a:t>손 건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87398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499992" y="2253238"/>
            <a:ext cx="4644008" cy="473576"/>
          </a:xfrm>
        </p:spPr>
        <p:txBody>
          <a:bodyPr/>
          <a:lstStyle/>
          <a:p>
            <a:r>
              <a:rPr lang="en-US" altLang="ko-KR" b="1" dirty="0"/>
              <a:t>3. </a:t>
            </a:r>
            <a:r>
              <a:rPr lang="ko-KR" altLang="en-US" b="1" dirty="0"/>
              <a:t>프로젝트 주요 기능</a:t>
            </a:r>
          </a:p>
        </p:txBody>
      </p:sp>
    </p:spTree>
    <p:extLst>
      <p:ext uri="{BB962C8B-B14F-4D97-AF65-F5344CB8AC3E}">
        <p14:creationId xmlns:p14="http://schemas.microsoft.com/office/powerpoint/2010/main" val="16763424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3"/>
          <p:cNvSpPr txBox="1">
            <a:spLocks/>
          </p:cNvSpPr>
          <p:nvPr/>
        </p:nvSpPr>
        <p:spPr>
          <a:xfrm>
            <a:off x="145774" y="68179"/>
            <a:ext cx="3456384" cy="535415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400" b="1" dirty="0">
                <a:solidFill>
                  <a:schemeClr val="accent1"/>
                </a:solidFill>
                <a:latin typeface="+mj-lt"/>
                <a:cs typeface="Arial" pitchFamily="34" charset="0"/>
              </a:rPr>
              <a:t>1.</a:t>
            </a:r>
            <a:r>
              <a:rPr lang="ko-KR" altLang="en-US" sz="2400" b="1" dirty="0">
                <a:solidFill>
                  <a:schemeClr val="accent1"/>
                </a:solidFill>
                <a:latin typeface="+mj-lt"/>
                <a:cs typeface="Arial" pitchFamily="34" charset="0"/>
              </a:rPr>
              <a:t>구글 </a:t>
            </a:r>
            <a:r>
              <a:rPr lang="en-US" altLang="ko-KR" sz="2400" b="1" dirty="0">
                <a:solidFill>
                  <a:schemeClr val="accent1"/>
                </a:solidFill>
                <a:latin typeface="+mj-lt"/>
                <a:cs typeface="Arial" pitchFamily="34" charset="0"/>
              </a:rPr>
              <a:t>API </a:t>
            </a:r>
          </a:p>
        </p:txBody>
      </p:sp>
      <p:sp>
        <p:nvSpPr>
          <p:cNvPr id="7" name="Text Placeholder 13">
            <a:extLst>
              <a:ext uri="{FF2B5EF4-FFF2-40B4-BE49-F238E27FC236}">
                <a16:creationId xmlns:a16="http://schemas.microsoft.com/office/drawing/2014/main" xmlns="" id="{E4668E5D-C68D-4B5E-B052-A017367A407D}"/>
              </a:ext>
            </a:extLst>
          </p:cNvPr>
          <p:cNvSpPr txBox="1">
            <a:spLocks/>
          </p:cNvSpPr>
          <p:nvPr/>
        </p:nvSpPr>
        <p:spPr>
          <a:xfrm>
            <a:off x="145774" y="380151"/>
            <a:ext cx="3629700" cy="535415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600" b="1" dirty="0" err="1">
                <a:solidFill>
                  <a:schemeClr val="accent1"/>
                </a:solidFill>
                <a:latin typeface="+mj-lt"/>
                <a:cs typeface="Arial" pitchFamily="34" charset="0"/>
              </a:rPr>
              <a:t>유스케이스</a:t>
            </a:r>
            <a:r>
              <a:rPr lang="ko-KR" altLang="en-US" sz="1600" b="1" dirty="0">
                <a:solidFill>
                  <a:schemeClr val="accent1"/>
                </a:solidFill>
                <a:latin typeface="+mj-lt"/>
                <a:cs typeface="Arial" pitchFamily="34" charset="0"/>
              </a:rPr>
              <a:t> </a:t>
            </a:r>
            <a:r>
              <a:rPr lang="en-US" altLang="ko-KR" sz="1600" b="1" dirty="0">
                <a:solidFill>
                  <a:schemeClr val="accent1"/>
                </a:solidFill>
                <a:latin typeface="+mj-lt"/>
                <a:cs typeface="Arial" pitchFamily="34" charset="0"/>
              </a:rPr>
              <a:t>/</a:t>
            </a:r>
            <a:r>
              <a:rPr lang="ko-KR" altLang="en-US" sz="1600" b="1" dirty="0">
                <a:solidFill>
                  <a:schemeClr val="accent1"/>
                </a:solidFill>
                <a:latin typeface="+mj-lt"/>
                <a:cs typeface="Arial" pitchFamily="34" charset="0"/>
              </a:rPr>
              <a:t> 시스템 순차 다이어그램</a:t>
            </a:r>
            <a:endParaRPr lang="en-US" altLang="ko-KR" sz="1600" b="1" dirty="0">
              <a:solidFill>
                <a:schemeClr val="accent1"/>
              </a:solidFill>
              <a:latin typeface="+mj-lt"/>
              <a:cs typeface="Arial" pitchFamily="34" charset="0"/>
            </a:endParaRPr>
          </a:p>
        </p:txBody>
      </p:sp>
      <p:pic>
        <p:nvPicPr>
          <p:cNvPr id="9" name="Picture 3">
            <a:extLst>
              <a:ext uri="{FF2B5EF4-FFF2-40B4-BE49-F238E27FC236}">
                <a16:creationId xmlns:a16="http://schemas.microsoft.com/office/drawing/2014/main" xmlns="" id="{09398708-A4DD-402F-A4B9-5EF3448A7D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864"/>
          <a:stretch/>
        </p:blipFill>
        <p:spPr>
          <a:xfrm>
            <a:off x="92855" y="843558"/>
            <a:ext cx="4464496" cy="4231763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CCB799C3-E5D4-4428-AD16-74D80D6123C3}"/>
              </a:ext>
            </a:extLst>
          </p:cNvPr>
          <p:cNvSpPr/>
          <p:nvPr/>
        </p:nvSpPr>
        <p:spPr>
          <a:xfrm>
            <a:off x="8670114" y="0"/>
            <a:ext cx="473886" cy="5143500"/>
          </a:xfrm>
          <a:prstGeom prst="rect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Picture 14">
            <a:extLst>
              <a:ext uri="{FF2B5EF4-FFF2-40B4-BE49-F238E27FC236}">
                <a16:creationId xmlns:a16="http://schemas.microsoft.com/office/drawing/2014/main" xmlns="" id="{825944D7-B9D1-4516-93BF-9AB9B67951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6715" y="1019569"/>
            <a:ext cx="4533731" cy="3548718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7750183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-10416" y="-4993"/>
            <a:ext cx="9170683" cy="5143500"/>
          </a:xfrm>
          <a:prstGeom prst="rect">
            <a:avLst/>
          </a:prstGeom>
          <a:solidFill>
            <a:schemeClr val="accent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 Placeholder 17"/>
          <p:cNvSpPr txBox="1">
            <a:spLocks/>
          </p:cNvSpPr>
          <p:nvPr/>
        </p:nvSpPr>
        <p:spPr>
          <a:xfrm>
            <a:off x="-10416" y="-4993"/>
            <a:ext cx="9154416" cy="461181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>
                <a:solidFill>
                  <a:schemeClr val="accent1"/>
                </a:solidFill>
                <a:cs typeface="Arial" pitchFamily="34" charset="0"/>
              </a:rPr>
              <a:t>1. </a:t>
            </a:r>
            <a:r>
              <a:rPr lang="ko-KR" altLang="en-US" sz="1400" b="1" dirty="0">
                <a:solidFill>
                  <a:schemeClr val="accent1"/>
                </a:solidFill>
                <a:cs typeface="Arial" pitchFamily="34" charset="0"/>
              </a:rPr>
              <a:t>구글 </a:t>
            </a:r>
            <a:r>
              <a:rPr lang="en-US" altLang="ko-KR" sz="1400" b="1" dirty="0">
                <a:solidFill>
                  <a:schemeClr val="accent1"/>
                </a:solidFill>
                <a:cs typeface="Arial" pitchFamily="34" charset="0"/>
              </a:rPr>
              <a:t>API –</a:t>
            </a:r>
            <a:r>
              <a:rPr lang="ko-KR" altLang="en-US" sz="1400" b="1" dirty="0">
                <a:solidFill>
                  <a:schemeClr val="accent1"/>
                </a:solidFill>
                <a:cs typeface="Arial" pitchFamily="34" charset="0"/>
              </a:rPr>
              <a:t>테스트 결과</a:t>
            </a:r>
            <a:endParaRPr lang="en-US" sz="1400" b="1" dirty="0">
              <a:solidFill>
                <a:schemeClr val="accent1"/>
              </a:solidFill>
              <a:cs typeface="Arial" pitchFamily="34" charset="0"/>
            </a:endParaRPr>
          </a:p>
        </p:txBody>
      </p:sp>
      <p:pic>
        <p:nvPicPr>
          <p:cNvPr id="8" name="Picture 5">
            <a:extLst>
              <a:ext uri="{FF2B5EF4-FFF2-40B4-BE49-F238E27FC236}">
                <a16:creationId xmlns:a16="http://schemas.microsoft.com/office/drawing/2014/main" xmlns="" id="{5C6F7EAA-0CD5-443C-8B9A-9D1A9DBCB0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649" y="798940"/>
            <a:ext cx="2232248" cy="4339567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EA9D5FDB-77BE-4C57-9DE9-072523DE52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6863" y="795551"/>
            <a:ext cx="2331241" cy="434794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94B9A584-8517-4958-8340-7D0A2A3B81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5216" y="800459"/>
            <a:ext cx="2331240" cy="434794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33627FA0-90A0-47D5-9947-374F91E7374D}"/>
              </a:ext>
            </a:extLst>
          </p:cNvPr>
          <p:cNvSpPr txBox="1"/>
          <p:nvPr/>
        </p:nvSpPr>
        <p:spPr>
          <a:xfrm>
            <a:off x="755576" y="457146"/>
            <a:ext cx="1132041" cy="307777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none" rtlCol="0" anchor="ctr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  <a:cs typeface="Arial" pitchFamily="34" charset="0"/>
              </a:rPr>
              <a:t>로그인 화면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4A103107-9911-4E42-AEB6-7C3BC570B405}"/>
              </a:ext>
            </a:extLst>
          </p:cNvPr>
          <p:cNvSpPr txBox="1"/>
          <p:nvPr/>
        </p:nvSpPr>
        <p:spPr>
          <a:xfrm>
            <a:off x="3799378" y="457145"/>
            <a:ext cx="952505" cy="307777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none" rtlCol="0" anchor="ctr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  <a:cs typeface="Arial" pitchFamily="34" charset="0"/>
              </a:rPr>
              <a:t>계정 선택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944F64FD-CC51-4D2B-A427-4D9A9AEFD3CC}"/>
              </a:ext>
            </a:extLst>
          </p:cNvPr>
          <p:cNvSpPr txBox="1"/>
          <p:nvPr/>
        </p:nvSpPr>
        <p:spPr>
          <a:xfrm>
            <a:off x="6516216" y="461181"/>
            <a:ext cx="1949573" cy="307777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none" rtlCol="0" anchor="ctr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  <a:cs typeface="Arial" pitchFamily="34" charset="0"/>
              </a:rPr>
              <a:t>메인 화면 사이드 메뉴</a:t>
            </a:r>
          </a:p>
        </p:txBody>
      </p:sp>
    </p:spTree>
    <p:extLst>
      <p:ext uri="{BB962C8B-B14F-4D97-AF65-F5344CB8AC3E}">
        <p14:creationId xmlns:p14="http://schemas.microsoft.com/office/powerpoint/2010/main" val="9463466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3"/>
          <p:cNvSpPr txBox="1">
            <a:spLocks/>
          </p:cNvSpPr>
          <p:nvPr/>
        </p:nvSpPr>
        <p:spPr>
          <a:xfrm>
            <a:off x="107504" y="21950"/>
            <a:ext cx="3456384" cy="535415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400" b="1" dirty="0">
                <a:solidFill>
                  <a:schemeClr val="accent1"/>
                </a:solidFill>
                <a:latin typeface="+mj-lt"/>
                <a:cs typeface="Arial" pitchFamily="34" charset="0"/>
              </a:rPr>
              <a:t>2. </a:t>
            </a:r>
            <a:r>
              <a:rPr lang="ko-KR" altLang="en-US" sz="2400" b="1" dirty="0">
                <a:solidFill>
                  <a:schemeClr val="accent1"/>
                </a:solidFill>
                <a:latin typeface="+mj-lt"/>
                <a:cs typeface="Arial" pitchFamily="34" charset="0"/>
              </a:rPr>
              <a:t>실시간 위치 데이터</a:t>
            </a:r>
            <a:endParaRPr lang="en-US" altLang="ko-KR" sz="2400" b="1" dirty="0">
              <a:solidFill>
                <a:schemeClr val="accent1"/>
              </a:solidFill>
              <a:latin typeface="+mj-lt"/>
              <a:cs typeface="Arial" pitchFamily="34" charset="0"/>
            </a:endParaRPr>
          </a:p>
        </p:txBody>
      </p:sp>
      <p:sp>
        <p:nvSpPr>
          <p:cNvPr id="7" name="Text Placeholder 13">
            <a:extLst>
              <a:ext uri="{FF2B5EF4-FFF2-40B4-BE49-F238E27FC236}">
                <a16:creationId xmlns:a16="http://schemas.microsoft.com/office/drawing/2014/main" xmlns="" id="{E4668E5D-C68D-4B5E-B052-A017367A407D}"/>
              </a:ext>
            </a:extLst>
          </p:cNvPr>
          <p:cNvSpPr txBox="1">
            <a:spLocks/>
          </p:cNvSpPr>
          <p:nvPr/>
        </p:nvSpPr>
        <p:spPr>
          <a:xfrm>
            <a:off x="107504" y="390211"/>
            <a:ext cx="3528392" cy="535415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600" b="1" dirty="0" err="1">
                <a:solidFill>
                  <a:schemeClr val="accent1"/>
                </a:solidFill>
                <a:latin typeface="+mj-lt"/>
                <a:cs typeface="Arial" pitchFamily="34" charset="0"/>
              </a:rPr>
              <a:t>유스케이스</a:t>
            </a:r>
            <a:r>
              <a:rPr lang="ko-KR" altLang="en-US" sz="1600" b="1" dirty="0">
                <a:solidFill>
                  <a:schemeClr val="accent1"/>
                </a:solidFill>
                <a:latin typeface="+mj-lt"/>
                <a:cs typeface="Arial" pitchFamily="34" charset="0"/>
              </a:rPr>
              <a:t> </a:t>
            </a:r>
            <a:r>
              <a:rPr lang="en-US" altLang="ko-KR" sz="1600" b="1" dirty="0">
                <a:solidFill>
                  <a:schemeClr val="accent1"/>
                </a:solidFill>
                <a:latin typeface="+mj-lt"/>
                <a:cs typeface="Arial" pitchFamily="34" charset="0"/>
              </a:rPr>
              <a:t>/</a:t>
            </a:r>
            <a:r>
              <a:rPr lang="ko-KR" altLang="en-US" sz="1600" b="1" dirty="0">
                <a:solidFill>
                  <a:schemeClr val="accent1"/>
                </a:solidFill>
                <a:latin typeface="+mj-lt"/>
                <a:cs typeface="Arial" pitchFamily="34" charset="0"/>
              </a:rPr>
              <a:t> 시스템 순차 다이어그램</a:t>
            </a:r>
            <a:endParaRPr lang="en-US" altLang="ko-KR" sz="1600" b="1" dirty="0">
              <a:solidFill>
                <a:schemeClr val="accent1"/>
              </a:solidFill>
              <a:latin typeface="+mj-lt"/>
              <a:cs typeface="Arial" pitchFamily="34" charset="0"/>
            </a:endParaRPr>
          </a:p>
        </p:txBody>
      </p:sp>
      <p:pic>
        <p:nvPicPr>
          <p:cNvPr id="10" name="Picture 10">
            <a:extLst>
              <a:ext uri="{FF2B5EF4-FFF2-40B4-BE49-F238E27FC236}">
                <a16:creationId xmlns:a16="http://schemas.microsoft.com/office/drawing/2014/main" xmlns="" id="{21DB65D8-412E-4A0B-BD78-01A1371151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418"/>
          <a:stretch/>
        </p:blipFill>
        <p:spPr>
          <a:xfrm>
            <a:off x="0" y="915566"/>
            <a:ext cx="4572000" cy="4205984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4250BD97-0E5B-49E0-8BCB-FF8D98E1C649}"/>
              </a:ext>
            </a:extLst>
          </p:cNvPr>
          <p:cNvSpPr/>
          <p:nvPr/>
        </p:nvSpPr>
        <p:spPr>
          <a:xfrm>
            <a:off x="8670114" y="0"/>
            <a:ext cx="473886" cy="5143500"/>
          </a:xfrm>
          <a:prstGeom prst="rect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12">
            <a:extLst>
              <a:ext uri="{FF2B5EF4-FFF2-40B4-BE49-F238E27FC236}">
                <a16:creationId xmlns:a16="http://schemas.microsoft.com/office/drawing/2014/main" xmlns="" id="{FFEDF5BF-88EE-4628-96E8-BF66C245B2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6016" y="1039948"/>
            <a:ext cx="4392488" cy="3115978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7011680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-26683" y="-9407"/>
            <a:ext cx="9170683" cy="5143500"/>
          </a:xfrm>
          <a:prstGeom prst="rect">
            <a:avLst/>
          </a:prstGeom>
          <a:solidFill>
            <a:schemeClr val="accent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 Placeholder 17"/>
          <p:cNvSpPr txBox="1">
            <a:spLocks/>
          </p:cNvSpPr>
          <p:nvPr/>
        </p:nvSpPr>
        <p:spPr>
          <a:xfrm>
            <a:off x="-26683" y="-39612"/>
            <a:ext cx="9170683" cy="510790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>
                <a:solidFill>
                  <a:schemeClr val="accent1"/>
                </a:solidFill>
                <a:cs typeface="Arial" pitchFamily="34" charset="0"/>
              </a:rPr>
              <a:t>2. </a:t>
            </a:r>
            <a:r>
              <a:rPr lang="ko-KR" altLang="en-US" sz="1400" b="1" dirty="0">
                <a:solidFill>
                  <a:schemeClr val="accent1"/>
                </a:solidFill>
                <a:cs typeface="Arial" pitchFamily="34" charset="0"/>
              </a:rPr>
              <a:t>실시간 위치 데이터 </a:t>
            </a:r>
            <a:r>
              <a:rPr lang="en-US" altLang="ko-KR" sz="1400" b="1" dirty="0">
                <a:solidFill>
                  <a:schemeClr val="accent1"/>
                </a:solidFill>
                <a:cs typeface="Arial" pitchFamily="34" charset="0"/>
              </a:rPr>
              <a:t>– </a:t>
            </a:r>
            <a:r>
              <a:rPr lang="ko-KR" altLang="en-US" sz="1400" b="1" dirty="0">
                <a:solidFill>
                  <a:schemeClr val="accent1"/>
                </a:solidFill>
                <a:cs typeface="Arial" pitchFamily="34" charset="0"/>
              </a:rPr>
              <a:t>테스트 결과</a:t>
            </a:r>
            <a:endParaRPr lang="en-US" sz="1400" b="1" dirty="0">
              <a:solidFill>
                <a:schemeClr val="accent1"/>
              </a:solidFill>
              <a:cs typeface="Arial" pitchFamily="34" charset="0"/>
            </a:endParaRPr>
          </a:p>
        </p:txBody>
      </p:sp>
      <p:pic>
        <p:nvPicPr>
          <p:cNvPr id="14" name="Picture 16">
            <a:extLst>
              <a:ext uri="{FF2B5EF4-FFF2-40B4-BE49-F238E27FC236}">
                <a16:creationId xmlns:a16="http://schemas.microsoft.com/office/drawing/2014/main" xmlns="" id="{A31C31CC-2F04-4B84-9109-2390775B243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2422"/>
          <a:stretch/>
        </p:blipFill>
        <p:spPr>
          <a:xfrm>
            <a:off x="323528" y="816349"/>
            <a:ext cx="2415517" cy="4347949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0" name="Picture 18">
            <a:extLst>
              <a:ext uri="{FF2B5EF4-FFF2-40B4-BE49-F238E27FC236}">
                <a16:creationId xmlns:a16="http://schemas.microsoft.com/office/drawing/2014/main" xmlns="" id="{FA58757A-A195-44B5-B0AE-CCEC5D0F82C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295"/>
          <a:stretch/>
        </p:blipFill>
        <p:spPr>
          <a:xfrm>
            <a:off x="3275856" y="832892"/>
            <a:ext cx="5746922" cy="4221476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1C9AB1E2-1777-468D-AE57-098D6B264EBA}"/>
              </a:ext>
            </a:extLst>
          </p:cNvPr>
          <p:cNvSpPr txBox="1"/>
          <p:nvPr/>
        </p:nvSpPr>
        <p:spPr>
          <a:xfrm>
            <a:off x="5488953" y="471178"/>
            <a:ext cx="1949573" cy="307777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none" rtlCol="0" anchor="ctr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  <a:cs typeface="Arial" pitchFamily="34" charset="0"/>
              </a:rPr>
              <a:t>데이터 베이스 값 입력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3AC2942B-6D62-4812-9B06-2E6317B0CFF6}"/>
              </a:ext>
            </a:extLst>
          </p:cNvPr>
          <p:cNvSpPr txBox="1"/>
          <p:nvPr/>
        </p:nvSpPr>
        <p:spPr>
          <a:xfrm>
            <a:off x="971600" y="489875"/>
            <a:ext cx="980310" cy="307777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none" rtlCol="0" anchor="ctr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  <a:cs typeface="Arial" pitchFamily="34" charset="0"/>
              </a:rPr>
              <a:t>현재 위치</a:t>
            </a:r>
          </a:p>
        </p:txBody>
      </p:sp>
    </p:spTree>
    <p:extLst>
      <p:ext uri="{BB962C8B-B14F-4D97-AF65-F5344CB8AC3E}">
        <p14:creationId xmlns:p14="http://schemas.microsoft.com/office/powerpoint/2010/main" val="30194322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3"/>
          <p:cNvSpPr txBox="1">
            <a:spLocks/>
          </p:cNvSpPr>
          <p:nvPr/>
        </p:nvSpPr>
        <p:spPr>
          <a:xfrm>
            <a:off x="35496" y="17892"/>
            <a:ext cx="4248472" cy="535415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400" b="1" dirty="0">
                <a:solidFill>
                  <a:schemeClr val="accent1"/>
                </a:solidFill>
                <a:latin typeface="+mj-lt"/>
                <a:cs typeface="Arial" pitchFamily="34" charset="0"/>
              </a:rPr>
              <a:t>3. </a:t>
            </a:r>
            <a:r>
              <a:rPr lang="ko-KR" altLang="en-US" sz="2400" b="1" dirty="0" err="1">
                <a:solidFill>
                  <a:schemeClr val="accent1"/>
                </a:solidFill>
                <a:latin typeface="+mj-lt"/>
                <a:cs typeface="Arial" pitchFamily="34" charset="0"/>
              </a:rPr>
              <a:t>트래커</a:t>
            </a:r>
            <a:r>
              <a:rPr lang="ko-KR" altLang="en-US" sz="2400" b="1" dirty="0">
                <a:solidFill>
                  <a:schemeClr val="accent1"/>
                </a:solidFill>
                <a:latin typeface="+mj-lt"/>
                <a:cs typeface="Arial" pitchFamily="34" charset="0"/>
              </a:rPr>
              <a:t> 지도 어플리케이션</a:t>
            </a:r>
            <a:endParaRPr lang="en-US" altLang="ko-KR" sz="2400" b="1" dirty="0">
              <a:solidFill>
                <a:schemeClr val="accent1"/>
              </a:solidFill>
              <a:latin typeface="+mj-lt"/>
              <a:cs typeface="Arial" pitchFamily="34" charset="0"/>
            </a:endParaRPr>
          </a:p>
        </p:txBody>
      </p:sp>
      <p:sp>
        <p:nvSpPr>
          <p:cNvPr id="7" name="Text Placeholder 13">
            <a:extLst>
              <a:ext uri="{FF2B5EF4-FFF2-40B4-BE49-F238E27FC236}">
                <a16:creationId xmlns:a16="http://schemas.microsoft.com/office/drawing/2014/main" xmlns="" id="{E4668E5D-C68D-4B5E-B052-A017367A407D}"/>
              </a:ext>
            </a:extLst>
          </p:cNvPr>
          <p:cNvSpPr txBox="1">
            <a:spLocks/>
          </p:cNvSpPr>
          <p:nvPr/>
        </p:nvSpPr>
        <p:spPr>
          <a:xfrm>
            <a:off x="107504" y="412851"/>
            <a:ext cx="3600400" cy="535415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600" b="1" dirty="0" err="1">
                <a:solidFill>
                  <a:schemeClr val="accent1"/>
                </a:solidFill>
                <a:latin typeface="+mj-lt"/>
                <a:cs typeface="Arial" pitchFamily="34" charset="0"/>
              </a:rPr>
              <a:t>유스케이스</a:t>
            </a:r>
            <a:r>
              <a:rPr lang="ko-KR" altLang="en-US" sz="1600" b="1" dirty="0">
                <a:solidFill>
                  <a:schemeClr val="accent1"/>
                </a:solidFill>
                <a:latin typeface="+mj-lt"/>
                <a:cs typeface="Arial" pitchFamily="34" charset="0"/>
              </a:rPr>
              <a:t> </a:t>
            </a:r>
            <a:r>
              <a:rPr lang="en-US" altLang="ko-KR" sz="1600" b="1" dirty="0">
                <a:solidFill>
                  <a:schemeClr val="accent1"/>
                </a:solidFill>
                <a:latin typeface="+mj-lt"/>
                <a:cs typeface="Arial" pitchFamily="34" charset="0"/>
              </a:rPr>
              <a:t>/</a:t>
            </a:r>
            <a:r>
              <a:rPr lang="ko-KR" altLang="en-US" sz="1600" b="1" dirty="0">
                <a:solidFill>
                  <a:schemeClr val="accent1"/>
                </a:solidFill>
                <a:latin typeface="+mj-lt"/>
                <a:cs typeface="Arial" pitchFamily="34" charset="0"/>
              </a:rPr>
              <a:t> 시스템 순차 다이어그램</a:t>
            </a:r>
            <a:endParaRPr lang="en-US" altLang="ko-KR" sz="1600" b="1" dirty="0">
              <a:solidFill>
                <a:schemeClr val="accent1"/>
              </a:solidFill>
              <a:latin typeface="+mj-lt"/>
              <a:cs typeface="Arial" pitchFamily="34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4250BD97-0E5B-49E0-8BCB-FF8D98E1C649}"/>
              </a:ext>
            </a:extLst>
          </p:cNvPr>
          <p:cNvSpPr/>
          <p:nvPr/>
        </p:nvSpPr>
        <p:spPr>
          <a:xfrm>
            <a:off x="8670114" y="0"/>
            <a:ext cx="473886" cy="5143500"/>
          </a:xfrm>
          <a:prstGeom prst="rect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Picture 24">
            <a:extLst>
              <a:ext uri="{FF2B5EF4-FFF2-40B4-BE49-F238E27FC236}">
                <a16:creationId xmlns:a16="http://schemas.microsoft.com/office/drawing/2014/main" xmlns="" id="{36130A27-F1B7-4BDF-80BF-093CCFC6F4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451" b="21601"/>
          <a:stretch/>
        </p:blipFill>
        <p:spPr>
          <a:xfrm>
            <a:off x="44992" y="843558"/>
            <a:ext cx="4461295" cy="4032448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9" name="Picture 26">
            <a:extLst>
              <a:ext uri="{FF2B5EF4-FFF2-40B4-BE49-F238E27FC236}">
                <a16:creationId xmlns:a16="http://schemas.microsoft.com/office/drawing/2014/main" xmlns="" id="{A7B98834-FEB7-4047-B7D9-8506C6A513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8799" y="873483"/>
            <a:ext cx="4575201" cy="3512820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40637725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-4993"/>
            <a:ext cx="9170683" cy="5143500"/>
          </a:xfrm>
          <a:prstGeom prst="rect">
            <a:avLst/>
          </a:prstGeom>
          <a:solidFill>
            <a:schemeClr val="accent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 Placeholder 17"/>
          <p:cNvSpPr txBox="1">
            <a:spLocks/>
          </p:cNvSpPr>
          <p:nvPr/>
        </p:nvSpPr>
        <p:spPr>
          <a:xfrm>
            <a:off x="-10416" y="-4993"/>
            <a:ext cx="9170683" cy="462139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>
                <a:solidFill>
                  <a:schemeClr val="accent1"/>
                </a:solidFill>
                <a:cs typeface="Arial" pitchFamily="34" charset="0"/>
              </a:rPr>
              <a:t>3. </a:t>
            </a:r>
            <a:r>
              <a:rPr lang="ko-KR" altLang="en-US" sz="1400" b="1" dirty="0" err="1">
                <a:solidFill>
                  <a:schemeClr val="accent1"/>
                </a:solidFill>
                <a:cs typeface="Arial" pitchFamily="34" charset="0"/>
              </a:rPr>
              <a:t>트래커</a:t>
            </a:r>
            <a:r>
              <a:rPr lang="ko-KR" altLang="en-US" sz="1400" b="1" dirty="0">
                <a:solidFill>
                  <a:schemeClr val="accent1"/>
                </a:solidFill>
                <a:cs typeface="Arial" pitchFamily="34" charset="0"/>
              </a:rPr>
              <a:t> 지도 어플리케이션 </a:t>
            </a:r>
            <a:r>
              <a:rPr lang="en-US" altLang="ko-KR" sz="1400" b="1" dirty="0">
                <a:solidFill>
                  <a:schemeClr val="accent1"/>
                </a:solidFill>
                <a:cs typeface="Arial" pitchFamily="34" charset="0"/>
              </a:rPr>
              <a:t>– </a:t>
            </a:r>
            <a:r>
              <a:rPr lang="ko-KR" altLang="en-US" sz="1400" b="1" dirty="0">
                <a:solidFill>
                  <a:schemeClr val="accent1"/>
                </a:solidFill>
                <a:cs typeface="Arial" pitchFamily="34" charset="0"/>
              </a:rPr>
              <a:t>테스트 결과</a:t>
            </a:r>
            <a:endParaRPr lang="en-US" sz="14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33627FA0-90A0-47D5-9947-374F91E7374D}"/>
              </a:ext>
            </a:extLst>
          </p:cNvPr>
          <p:cNvSpPr txBox="1"/>
          <p:nvPr/>
        </p:nvSpPr>
        <p:spPr>
          <a:xfrm>
            <a:off x="1074599" y="457146"/>
            <a:ext cx="1132041" cy="307777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none" rtlCol="0" anchor="ctr">
            <a:spAutoFit/>
          </a:bodyPr>
          <a:lstStyle/>
          <a:p>
            <a:r>
              <a:rPr lang="ko-KR" altLang="en-US" sz="1400" b="1" dirty="0" err="1">
                <a:solidFill>
                  <a:schemeClr val="bg1"/>
                </a:solidFill>
                <a:cs typeface="Arial" pitchFamily="34" charset="0"/>
              </a:rPr>
              <a:t>트래커</a:t>
            </a:r>
            <a:r>
              <a:rPr lang="ko-KR" altLang="en-US" sz="1400" b="1" dirty="0">
                <a:solidFill>
                  <a:schemeClr val="bg1"/>
                </a:solidFill>
                <a:cs typeface="Arial" pitchFamily="34" charset="0"/>
              </a:rPr>
              <a:t> 위치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944F64FD-CC51-4D2B-A427-4D9A9AEFD3CC}"/>
              </a:ext>
            </a:extLst>
          </p:cNvPr>
          <p:cNvSpPr txBox="1"/>
          <p:nvPr/>
        </p:nvSpPr>
        <p:spPr>
          <a:xfrm>
            <a:off x="6516216" y="461181"/>
            <a:ext cx="723275" cy="307777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none" rtlCol="0" anchor="ctr">
            <a:spAutoFit/>
          </a:bodyPr>
          <a:lstStyle/>
          <a:p>
            <a:r>
              <a:rPr lang="ko-KR" altLang="en-US" sz="1400" b="1" dirty="0" err="1">
                <a:solidFill>
                  <a:schemeClr val="bg1"/>
                </a:solidFill>
                <a:cs typeface="Arial" pitchFamily="34" charset="0"/>
              </a:rPr>
              <a:t>길찾기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18B57B77-7135-4EBD-A4A8-2B73279CA0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721" b="11801"/>
          <a:stretch/>
        </p:blipFill>
        <p:spPr>
          <a:xfrm>
            <a:off x="509440" y="784903"/>
            <a:ext cx="2262360" cy="435360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ECF90022-5D96-4763-B54F-7083E94B05A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0613"/>
          <a:stretch/>
        </p:blipFill>
        <p:spPr>
          <a:xfrm>
            <a:off x="5713030" y="792316"/>
            <a:ext cx="2329645" cy="4290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1252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3"/>
          <p:cNvSpPr txBox="1">
            <a:spLocks/>
          </p:cNvSpPr>
          <p:nvPr/>
        </p:nvSpPr>
        <p:spPr>
          <a:xfrm>
            <a:off x="35496" y="17892"/>
            <a:ext cx="4248472" cy="535415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400" b="1" dirty="0">
                <a:solidFill>
                  <a:schemeClr val="accent1"/>
                </a:solidFill>
                <a:latin typeface="+mj-lt"/>
                <a:cs typeface="Arial" pitchFamily="34" charset="0"/>
              </a:rPr>
              <a:t>4. </a:t>
            </a:r>
            <a:r>
              <a:rPr lang="ko-KR" altLang="en-US" sz="2400" b="1" dirty="0">
                <a:solidFill>
                  <a:schemeClr val="accent1"/>
                </a:solidFill>
                <a:latin typeface="+mj-lt"/>
                <a:cs typeface="Arial" pitchFamily="34" charset="0"/>
              </a:rPr>
              <a:t>블루투스 통신</a:t>
            </a:r>
            <a:endParaRPr lang="en-US" altLang="ko-KR" sz="2400" b="1" dirty="0">
              <a:solidFill>
                <a:schemeClr val="accent1"/>
              </a:solidFill>
              <a:latin typeface="+mj-lt"/>
              <a:cs typeface="Arial" pitchFamily="34" charset="0"/>
            </a:endParaRPr>
          </a:p>
        </p:txBody>
      </p:sp>
      <p:sp>
        <p:nvSpPr>
          <p:cNvPr id="7" name="Text Placeholder 13">
            <a:extLst>
              <a:ext uri="{FF2B5EF4-FFF2-40B4-BE49-F238E27FC236}">
                <a16:creationId xmlns:a16="http://schemas.microsoft.com/office/drawing/2014/main" xmlns="" id="{E4668E5D-C68D-4B5E-B052-A017367A407D}"/>
              </a:ext>
            </a:extLst>
          </p:cNvPr>
          <p:cNvSpPr txBox="1">
            <a:spLocks/>
          </p:cNvSpPr>
          <p:nvPr/>
        </p:nvSpPr>
        <p:spPr>
          <a:xfrm>
            <a:off x="107504" y="412851"/>
            <a:ext cx="3456384" cy="535415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600" b="1" dirty="0" err="1">
                <a:solidFill>
                  <a:schemeClr val="accent1"/>
                </a:solidFill>
                <a:latin typeface="+mj-lt"/>
                <a:cs typeface="Arial" pitchFamily="34" charset="0"/>
              </a:rPr>
              <a:t>유스케이스</a:t>
            </a:r>
            <a:r>
              <a:rPr lang="ko-KR" altLang="en-US" sz="1600" b="1" dirty="0">
                <a:solidFill>
                  <a:schemeClr val="accent1"/>
                </a:solidFill>
                <a:latin typeface="+mj-lt"/>
                <a:cs typeface="Arial" pitchFamily="34" charset="0"/>
              </a:rPr>
              <a:t> </a:t>
            </a:r>
            <a:r>
              <a:rPr lang="en-US" altLang="ko-KR" sz="1600" b="1" dirty="0">
                <a:solidFill>
                  <a:schemeClr val="accent1"/>
                </a:solidFill>
                <a:latin typeface="+mj-lt"/>
                <a:cs typeface="Arial" pitchFamily="34" charset="0"/>
              </a:rPr>
              <a:t>/</a:t>
            </a:r>
            <a:r>
              <a:rPr lang="ko-KR" altLang="en-US" sz="1600" b="1" dirty="0">
                <a:solidFill>
                  <a:schemeClr val="accent1"/>
                </a:solidFill>
                <a:latin typeface="+mj-lt"/>
                <a:cs typeface="Arial" pitchFamily="34" charset="0"/>
              </a:rPr>
              <a:t> 클래스 다이어그램</a:t>
            </a:r>
            <a:endParaRPr lang="en-US" altLang="ko-KR" sz="1600" b="1" dirty="0">
              <a:solidFill>
                <a:schemeClr val="accent1"/>
              </a:solidFill>
              <a:latin typeface="+mj-lt"/>
              <a:cs typeface="Arial" pitchFamily="34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4250BD97-0E5B-49E0-8BCB-FF8D98E1C649}"/>
              </a:ext>
            </a:extLst>
          </p:cNvPr>
          <p:cNvSpPr/>
          <p:nvPr/>
        </p:nvSpPr>
        <p:spPr>
          <a:xfrm>
            <a:off x="8670114" y="0"/>
            <a:ext cx="473886" cy="5143500"/>
          </a:xfrm>
          <a:prstGeom prst="rect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Picture 28">
            <a:extLst>
              <a:ext uri="{FF2B5EF4-FFF2-40B4-BE49-F238E27FC236}">
                <a16:creationId xmlns:a16="http://schemas.microsoft.com/office/drawing/2014/main" xmlns="" id="{C5901411-A092-43A3-ACDC-002E159C97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96" y="843558"/>
            <a:ext cx="4536504" cy="4192778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9" name="Picture 30">
            <a:extLst>
              <a:ext uri="{FF2B5EF4-FFF2-40B4-BE49-F238E27FC236}">
                <a16:creationId xmlns:a16="http://schemas.microsoft.com/office/drawing/2014/main" xmlns="" id="{27ECB244-9CD5-4656-99E1-F5F24EF187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5552" y="627534"/>
            <a:ext cx="4558448" cy="4032448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5047884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-10416" y="-4993"/>
            <a:ext cx="9170683" cy="5143500"/>
          </a:xfrm>
          <a:prstGeom prst="rect">
            <a:avLst/>
          </a:prstGeom>
          <a:solidFill>
            <a:schemeClr val="accent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 Placeholder 17"/>
          <p:cNvSpPr txBox="1">
            <a:spLocks/>
          </p:cNvSpPr>
          <p:nvPr/>
        </p:nvSpPr>
        <p:spPr>
          <a:xfrm>
            <a:off x="-10416" y="-4993"/>
            <a:ext cx="9170683" cy="462139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>
                <a:solidFill>
                  <a:schemeClr val="accent1"/>
                </a:solidFill>
                <a:cs typeface="Arial" pitchFamily="34" charset="0"/>
              </a:rPr>
              <a:t>3. </a:t>
            </a:r>
            <a:r>
              <a:rPr lang="ko-KR" altLang="en-US" sz="1400" b="1" dirty="0" err="1">
                <a:solidFill>
                  <a:schemeClr val="accent1"/>
                </a:solidFill>
                <a:cs typeface="Arial" pitchFamily="34" charset="0"/>
              </a:rPr>
              <a:t>트래커</a:t>
            </a:r>
            <a:r>
              <a:rPr lang="ko-KR" altLang="en-US" sz="1400" b="1" dirty="0">
                <a:solidFill>
                  <a:schemeClr val="accent1"/>
                </a:solidFill>
                <a:cs typeface="Arial" pitchFamily="34" charset="0"/>
              </a:rPr>
              <a:t> 지도 어플리케이션 </a:t>
            </a:r>
            <a:r>
              <a:rPr lang="en-US" altLang="ko-KR" sz="1400" b="1" dirty="0">
                <a:solidFill>
                  <a:schemeClr val="accent1"/>
                </a:solidFill>
                <a:cs typeface="Arial" pitchFamily="34" charset="0"/>
              </a:rPr>
              <a:t>– </a:t>
            </a:r>
            <a:r>
              <a:rPr lang="ko-KR" altLang="en-US" sz="1400" b="1" dirty="0">
                <a:solidFill>
                  <a:schemeClr val="accent1"/>
                </a:solidFill>
                <a:cs typeface="Arial" pitchFamily="34" charset="0"/>
              </a:rPr>
              <a:t>테스트 결과</a:t>
            </a:r>
            <a:endParaRPr lang="en-US" sz="14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33627FA0-90A0-47D5-9947-374F91E7374D}"/>
              </a:ext>
            </a:extLst>
          </p:cNvPr>
          <p:cNvSpPr txBox="1"/>
          <p:nvPr/>
        </p:nvSpPr>
        <p:spPr>
          <a:xfrm>
            <a:off x="611560" y="483518"/>
            <a:ext cx="3026791" cy="307777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none" rtlCol="0" anchor="ctr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  <a:cs typeface="Arial" pitchFamily="34" charset="0"/>
              </a:rPr>
              <a:t>어플리케이션 </a:t>
            </a:r>
            <a:r>
              <a:rPr lang="ko-KR" altLang="en-US" sz="1400" b="1" dirty="0" err="1">
                <a:solidFill>
                  <a:schemeClr val="bg1"/>
                </a:solidFill>
                <a:cs typeface="Arial" pitchFamily="34" charset="0"/>
              </a:rPr>
              <a:t>실행시</a:t>
            </a:r>
            <a:r>
              <a:rPr lang="ko-KR" altLang="en-US" sz="1400" b="1" dirty="0">
                <a:solidFill>
                  <a:schemeClr val="bg1"/>
                </a:solidFill>
                <a:cs typeface="Arial" pitchFamily="34" charset="0"/>
              </a:rPr>
              <a:t> 권한여부 체크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944F64FD-CC51-4D2B-A427-4D9A9AEFD3CC}"/>
              </a:ext>
            </a:extLst>
          </p:cNvPr>
          <p:cNvSpPr txBox="1"/>
          <p:nvPr/>
        </p:nvSpPr>
        <p:spPr>
          <a:xfrm>
            <a:off x="5724128" y="483518"/>
            <a:ext cx="2537874" cy="307777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none" rtlCol="0" anchor="ctr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  <a:cs typeface="Arial" pitchFamily="34" charset="0"/>
              </a:rPr>
              <a:t>블루투스 장치 검색 및 </a:t>
            </a:r>
            <a:r>
              <a:rPr lang="ko-KR" altLang="en-US" sz="1400" b="1" dirty="0" err="1">
                <a:solidFill>
                  <a:schemeClr val="bg1"/>
                </a:solidFill>
                <a:cs typeface="Arial" pitchFamily="34" charset="0"/>
              </a:rPr>
              <a:t>페어링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6" name="Picture 20">
            <a:extLst>
              <a:ext uri="{FF2B5EF4-FFF2-40B4-BE49-F238E27FC236}">
                <a16:creationId xmlns:a16="http://schemas.microsoft.com/office/drawing/2014/main" xmlns="" id="{9C8636CD-B19B-47A6-8411-F3E41A256B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532"/>
          <a:stretch/>
        </p:blipFill>
        <p:spPr>
          <a:xfrm>
            <a:off x="991304" y="791295"/>
            <a:ext cx="2267301" cy="4319503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7" name="Picture 22">
            <a:extLst>
              <a:ext uri="{FF2B5EF4-FFF2-40B4-BE49-F238E27FC236}">
                <a16:creationId xmlns:a16="http://schemas.microsoft.com/office/drawing/2014/main" xmlns="" id="{863A6094-3052-4C02-A04E-6D26B884B81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1075"/>
          <a:stretch/>
        </p:blipFill>
        <p:spPr>
          <a:xfrm>
            <a:off x="5824868" y="817668"/>
            <a:ext cx="2437134" cy="4293130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5940389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499992" y="2253238"/>
            <a:ext cx="4644008" cy="473576"/>
          </a:xfrm>
        </p:spPr>
        <p:txBody>
          <a:bodyPr/>
          <a:lstStyle/>
          <a:p>
            <a:r>
              <a:rPr lang="en-US" altLang="ko-KR" b="1" dirty="0"/>
              <a:t>4. </a:t>
            </a:r>
            <a:r>
              <a:rPr lang="ko-KR" altLang="en-US" b="1" dirty="0"/>
              <a:t>시연 영상</a:t>
            </a:r>
          </a:p>
        </p:txBody>
      </p:sp>
    </p:spTree>
    <p:extLst>
      <p:ext uri="{BB962C8B-B14F-4D97-AF65-F5344CB8AC3E}">
        <p14:creationId xmlns:p14="http://schemas.microsoft.com/office/powerpoint/2010/main" val="2482324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 txBox="1">
            <a:spLocks/>
          </p:cNvSpPr>
          <p:nvPr/>
        </p:nvSpPr>
        <p:spPr>
          <a:xfrm>
            <a:off x="3779912" y="326979"/>
            <a:ext cx="1255488" cy="576064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목 차 </a:t>
            </a:r>
            <a:endParaRPr lang="en-US" sz="3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2984973" y="1059582"/>
            <a:ext cx="5611091" cy="576000"/>
            <a:chOff x="2984973" y="1131591"/>
            <a:chExt cx="5611091" cy="576000"/>
          </a:xfrm>
        </p:grpSpPr>
        <p:sp>
          <p:nvSpPr>
            <p:cNvPr id="4" name="Round Same Side Corner Rectangle 3"/>
            <p:cNvSpPr/>
            <p:nvPr/>
          </p:nvSpPr>
          <p:spPr>
            <a:xfrm rot="5400000">
              <a:off x="5719936" y="-1240513"/>
              <a:ext cx="432048" cy="53202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5" name="AutoShape 92"/>
            <p:cNvSpPr>
              <a:spLocks noChangeAspect="1" noChangeArrowheads="1"/>
            </p:cNvSpPr>
            <p:nvPr/>
          </p:nvSpPr>
          <p:spPr bwMode="auto">
            <a:xfrm rot="16200000" flipH="1">
              <a:off x="2984973" y="1131591"/>
              <a:ext cx="576000" cy="576000"/>
            </a:xfrm>
            <a:prstGeom prst="ellipse">
              <a:avLst/>
            </a:prstGeom>
            <a:solidFill>
              <a:schemeClr val="bg1"/>
            </a:solidFill>
            <a:ln w="50800">
              <a:solidFill>
                <a:schemeClr val="accent1"/>
              </a:solidFill>
              <a:headEnd/>
              <a:tailEnd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0" h="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988072" y="1234925"/>
              <a:ext cx="569802" cy="369332"/>
            </a:xfrm>
            <a:prstGeom prst="rect">
              <a:avLst/>
            </a:prstGeom>
            <a:noFill/>
          </p:spPr>
          <p:txBody>
            <a:bodyPr wrap="square" tIns="0" bIns="0" rtlCol="0" anchor="ctr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accent1"/>
                  </a:solidFill>
                  <a:cs typeface="Arial" pitchFamily="34" charset="0"/>
                </a:rPr>
                <a:t>01</a:t>
              </a:r>
            </a:p>
          </p:txBody>
        </p:sp>
        <p:sp>
          <p:nvSpPr>
            <p:cNvPr id="7" name="TextBox 6"/>
            <p:cNvSpPr txBox="1"/>
            <p:nvPr/>
          </p:nvSpPr>
          <p:spPr bwMode="auto">
            <a:xfrm>
              <a:off x="3667248" y="1258262"/>
              <a:ext cx="4752528" cy="307777"/>
            </a:xfrm>
            <a:prstGeom prst="rect">
              <a:avLst/>
            </a:prstGeom>
            <a:noFill/>
            <a:effectLst/>
          </p:spPr>
          <p:txBody>
            <a:bodyPr wrap="square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1400" b="1" dirty="0">
                  <a:solidFill>
                    <a:schemeClr val="bg1"/>
                  </a:solidFill>
                  <a:cs typeface="Arial" pitchFamily="34" charset="0"/>
                </a:rPr>
                <a:t>프로젝트 개요</a:t>
              </a:r>
              <a:endParaRPr lang="en-US" altLang="ko-KR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2993357" y="1923678"/>
            <a:ext cx="5611091" cy="576000"/>
            <a:chOff x="2984973" y="2023433"/>
            <a:chExt cx="5611091" cy="576000"/>
          </a:xfrm>
        </p:grpSpPr>
        <p:sp>
          <p:nvSpPr>
            <p:cNvPr id="15" name="Round Same Side Corner Rectangle 14"/>
            <p:cNvSpPr/>
            <p:nvPr/>
          </p:nvSpPr>
          <p:spPr>
            <a:xfrm rot="5400000">
              <a:off x="5719936" y="-348671"/>
              <a:ext cx="432048" cy="53202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6" name="AutoShape 92"/>
            <p:cNvSpPr>
              <a:spLocks noChangeAspect="1" noChangeArrowheads="1"/>
            </p:cNvSpPr>
            <p:nvPr/>
          </p:nvSpPr>
          <p:spPr bwMode="auto">
            <a:xfrm rot="16200000" flipH="1">
              <a:off x="2984973" y="2023433"/>
              <a:ext cx="576000" cy="576000"/>
            </a:xfrm>
            <a:prstGeom prst="ellipse">
              <a:avLst/>
            </a:prstGeom>
            <a:solidFill>
              <a:schemeClr val="bg1"/>
            </a:solidFill>
            <a:ln w="50800">
              <a:solidFill>
                <a:schemeClr val="accent2"/>
              </a:solidFill>
              <a:headEnd/>
              <a:tailEnd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0" h="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988072" y="2126767"/>
              <a:ext cx="569802" cy="369332"/>
            </a:xfrm>
            <a:prstGeom prst="rect">
              <a:avLst/>
            </a:prstGeom>
            <a:noFill/>
          </p:spPr>
          <p:txBody>
            <a:bodyPr wrap="square" tIns="0" bIns="0" rtlCol="0" anchor="ctr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accent2"/>
                  </a:solidFill>
                  <a:cs typeface="Arial" pitchFamily="34" charset="0"/>
                </a:rPr>
                <a:t>02</a:t>
              </a:r>
            </a:p>
          </p:txBody>
        </p:sp>
        <p:sp>
          <p:nvSpPr>
            <p:cNvPr id="18" name="TextBox 17"/>
            <p:cNvSpPr txBox="1"/>
            <p:nvPr/>
          </p:nvSpPr>
          <p:spPr bwMode="auto">
            <a:xfrm>
              <a:off x="3667248" y="2150104"/>
              <a:ext cx="4752528" cy="307777"/>
            </a:xfrm>
            <a:prstGeom prst="rect">
              <a:avLst/>
            </a:prstGeom>
            <a:noFill/>
            <a:effectLst/>
          </p:spPr>
          <p:txBody>
            <a:bodyPr wrap="square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1400" b="1" dirty="0">
                  <a:solidFill>
                    <a:schemeClr val="bg1"/>
                  </a:solidFill>
                  <a:cs typeface="Arial" pitchFamily="34" charset="0"/>
                </a:rPr>
                <a:t>목표 및 활용방안</a:t>
              </a:r>
              <a:endParaRPr lang="en-US" altLang="ko-KR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2984973" y="2787774"/>
            <a:ext cx="5611091" cy="576000"/>
            <a:chOff x="2984973" y="2915275"/>
            <a:chExt cx="5611091" cy="576000"/>
          </a:xfrm>
        </p:grpSpPr>
        <p:sp>
          <p:nvSpPr>
            <p:cNvPr id="20" name="Round Same Side Corner Rectangle 19"/>
            <p:cNvSpPr/>
            <p:nvPr/>
          </p:nvSpPr>
          <p:spPr>
            <a:xfrm rot="5400000">
              <a:off x="5719936" y="543171"/>
              <a:ext cx="432048" cy="53202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1" name="AutoShape 92"/>
            <p:cNvSpPr>
              <a:spLocks noChangeAspect="1" noChangeArrowheads="1"/>
            </p:cNvSpPr>
            <p:nvPr/>
          </p:nvSpPr>
          <p:spPr bwMode="auto">
            <a:xfrm rot="16200000" flipH="1">
              <a:off x="2984973" y="2915275"/>
              <a:ext cx="576000" cy="576000"/>
            </a:xfrm>
            <a:prstGeom prst="ellipse">
              <a:avLst/>
            </a:prstGeom>
            <a:solidFill>
              <a:schemeClr val="bg1"/>
            </a:solidFill>
            <a:ln w="50800">
              <a:solidFill>
                <a:schemeClr val="accent3"/>
              </a:solidFill>
              <a:headEnd/>
              <a:tailEnd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0" h="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988072" y="3018609"/>
              <a:ext cx="569802" cy="369332"/>
            </a:xfrm>
            <a:prstGeom prst="rect">
              <a:avLst/>
            </a:prstGeom>
            <a:noFill/>
          </p:spPr>
          <p:txBody>
            <a:bodyPr wrap="square" tIns="0" bIns="0" rtlCol="0" anchor="ctr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accent3"/>
                  </a:solidFill>
                  <a:cs typeface="Arial" pitchFamily="34" charset="0"/>
                </a:rPr>
                <a:t>03</a:t>
              </a:r>
            </a:p>
          </p:txBody>
        </p:sp>
        <p:sp>
          <p:nvSpPr>
            <p:cNvPr id="23" name="TextBox 22"/>
            <p:cNvSpPr txBox="1"/>
            <p:nvPr/>
          </p:nvSpPr>
          <p:spPr bwMode="auto">
            <a:xfrm>
              <a:off x="3667248" y="3041946"/>
              <a:ext cx="4752528" cy="307777"/>
            </a:xfrm>
            <a:prstGeom prst="rect">
              <a:avLst/>
            </a:prstGeom>
            <a:noFill/>
            <a:effectLst/>
          </p:spPr>
          <p:txBody>
            <a:bodyPr wrap="square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1400" b="1" dirty="0">
                  <a:solidFill>
                    <a:schemeClr val="bg1"/>
                  </a:solidFill>
                  <a:cs typeface="Arial" pitchFamily="34" charset="0"/>
                </a:rPr>
                <a:t>프로젝트 주요 기능</a:t>
              </a:r>
              <a:endParaRPr lang="en-US" altLang="ko-KR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2984973" y="3651934"/>
            <a:ext cx="5611091" cy="576000"/>
            <a:chOff x="2984973" y="3807117"/>
            <a:chExt cx="5611091" cy="576000"/>
          </a:xfrm>
        </p:grpSpPr>
        <p:sp>
          <p:nvSpPr>
            <p:cNvPr id="25" name="Round Same Side Corner Rectangle 24"/>
            <p:cNvSpPr/>
            <p:nvPr/>
          </p:nvSpPr>
          <p:spPr>
            <a:xfrm rot="5400000">
              <a:off x="5719936" y="1435013"/>
              <a:ext cx="432048" cy="53202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6" name="AutoShape 92"/>
            <p:cNvSpPr>
              <a:spLocks noChangeAspect="1" noChangeArrowheads="1"/>
            </p:cNvSpPr>
            <p:nvPr/>
          </p:nvSpPr>
          <p:spPr bwMode="auto">
            <a:xfrm rot="16200000" flipH="1">
              <a:off x="2984973" y="3807117"/>
              <a:ext cx="576000" cy="576000"/>
            </a:xfrm>
            <a:prstGeom prst="ellipse">
              <a:avLst/>
            </a:prstGeom>
            <a:solidFill>
              <a:schemeClr val="bg1"/>
            </a:solidFill>
            <a:ln w="50800">
              <a:solidFill>
                <a:schemeClr val="accent4"/>
              </a:solidFill>
              <a:headEnd/>
              <a:tailEnd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0" h="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2988072" y="3910451"/>
              <a:ext cx="569802" cy="369332"/>
            </a:xfrm>
            <a:prstGeom prst="rect">
              <a:avLst/>
            </a:prstGeom>
            <a:noFill/>
          </p:spPr>
          <p:txBody>
            <a:bodyPr wrap="square" tIns="0" bIns="0" rtlCol="0" anchor="ctr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accent4"/>
                  </a:solidFill>
                  <a:cs typeface="Arial" pitchFamily="34" charset="0"/>
                </a:rPr>
                <a:t>04</a:t>
              </a:r>
            </a:p>
          </p:txBody>
        </p:sp>
        <p:sp>
          <p:nvSpPr>
            <p:cNvPr id="28" name="TextBox 27"/>
            <p:cNvSpPr txBox="1"/>
            <p:nvPr/>
          </p:nvSpPr>
          <p:spPr bwMode="auto">
            <a:xfrm>
              <a:off x="3667248" y="3933788"/>
              <a:ext cx="4752528" cy="307777"/>
            </a:xfrm>
            <a:prstGeom prst="rect">
              <a:avLst/>
            </a:prstGeom>
            <a:noFill/>
            <a:effectLst/>
          </p:spPr>
          <p:txBody>
            <a:bodyPr wrap="square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1400" b="1" dirty="0">
                  <a:solidFill>
                    <a:schemeClr val="bg1"/>
                  </a:solidFill>
                  <a:cs typeface="Arial" pitchFamily="34" charset="0"/>
                </a:rPr>
                <a:t>시연 영상</a:t>
              </a:r>
              <a:endParaRPr lang="en-US" altLang="ko-KR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34" name="Group 32">
            <a:extLst>
              <a:ext uri="{FF2B5EF4-FFF2-40B4-BE49-F238E27FC236}">
                <a16:creationId xmlns:a16="http://schemas.microsoft.com/office/drawing/2014/main" xmlns="" id="{84181137-86AA-47C5-AD6E-3371E36A767F}"/>
              </a:ext>
            </a:extLst>
          </p:cNvPr>
          <p:cNvGrpSpPr/>
          <p:nvPr/>
        </p:nvGrpSpPr>
        <p:grpSpPr>
          <a:xfrm>
            <a:off x="2984973" y="4443958"/>
            <a:ext cx="5611091" cy="576000"/>
            <a:chOff x="2984973" y="3807117"/>
            <a:chExt cx="5611091" cy="576000"/>
          </a:xfrm>
        </p:grpSpPr>
        <p:sp>
          <p:nvSpPr>
            <p:cNvPr id="35" name="Round Same Side Corner Rectangle 24">
              <a:extLst>
                <a:ext uri="{FF2B5EF4-FFF2-40B4-BE49-F238E27FC236}">
                  <a16:creationId xmlns:a16="http://schemas.microsoft.com/office/drawing/2014/main" xmlns="" id="{0DAA8D78-E2A5-430B-84E8-1F7D19A85985}"/>
                </a:ext>
              </a:extLst>
            </p:cNvPr>
            <p:cNvSpPr/>
            <p:nvPr/>
          </p:nvSpPr>
          <p:spPr>
            <a:xfrm rot="5400000">
              <a:off x="5719936" y="1435013"/>
              <a:ext cx="432048" cy="53202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6" name="AutoShape 92">
              <a:extLst>
                <a:ext uri="{FF2B5EF4-FFF2-40B4-BE49-F238E27FC236}">
                  <a16:creationId xmlns:a16="http://schemas.microsoft.com/office/drawing/2014/main" xmlns="" id="{BD74F8D1-51A7-4279-9A8B-171457D21F59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16200000" flipH="1">
              <a:off x="2984973" y="3807117"/>
              <a:ext cx="576000" cy="576000"/>
            </a:xfrm>
            <a:prstGeom prst="ellipse">
              <a:avLst/>
            </a:prstGeom>
            <a:solidFill>
              <a:schemeClr val="bg1"/>
            </a:solidFill>
            <a:ln w="50800">
              <a:solidFill>
                <a:schemeClr val="accent4"/>
              </a:solidFill>
              <a:headEnd/>
              <a:tailEnd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0" h="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xmlns="" id="{00BE2692-8EBA-4221-8737-1A105C86626A}"/>
                </a:ext>
              </a:extLst>
            </p:cNvPr>
            <p:cNvSpPr txBox="1"/>
            <p:nvPr/>
          </p:nvSpPr>
          <p:spPr>
            <a:xfrm>
              <a:off x="2988072" y="3910451"/>
              <a:ext cx="569802" cy="369332"/>
            </a:xfrm>
            <a:prstGeom prst="rect">
              <a:avLst/>
            </a:prstGeom>
            <a:noFill/>
          </p:spPr>
          <p:txBody>
            <a:bodyPr wrap="square" tIns="0" bIns="0" rtlCol="0" anchor="ctr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accent4"/>
                  </a:solidFill>
                  <a:cs typeface="Arial" pitchFamily="34" charset="0"/>
                </a:rPr>
                <a:t>05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xmlns="" id="{7D938608-D242-45BD-96E4-347C14E7236C}"/>
                </a:ext>
              </a:extLst>
            </p:cNvPr>
            <p:cNvSpPr txBox="1"/>
            <p:nvPr/>
          </p:nvSpPr>
          <p:spPr bwMode="auto">
            <a:xfrm>
              <a:off x="3667248" y="3933788"/>
              <a:ext cx="4752528" cy="307777"/>
            </a:xfrm>
            <a:prstGeom prst="rect">
              <a:avLst/>
            </a:prstGeom>
            <a:noFill/>
            <a:effectLst/>
          </p:spPr>
          <p:txBody>
            <a:bodyPr wrap="square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1400" b="1" dirty="0">
                  <a:solidFill>
                    <a:schemeClr val="bg1"/>
                  </a:solidFill>
                  <a:cs typeface="Arial" pitchFamily="34" charset="0"/>
                </a:rPr>
                <a:t>프로젝트 결과</a:t>
              </a:r>
              <a:endParaRPr lang="en-US" altLang="ko-KR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95055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F19F16DE-2F21-4D71-A7A4-23DF680C3A4D}"/>
              </a:ext>
            </a:extLst>
          </p:cNvPr>
          <p:cNvSpPr txBox="1"/>
          <p:nvPr/>
        </p:nvSpPr>
        <p:spPr>
          <a:xfrm>
            <a:off x="611560" y="411510"/>
            <a:ext cx="7548195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6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시연 영상</a:t>
            </a:r>
            <a:endParaRPr lang="en-US" altLang="ko-KR" sz="3600" b="1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pic>
        <p:nvPicPr>
          <p:cNvPr id="7" name="온라인 미디어 6" title="캡스톤 시연영상">
            <a:hlinkClick r:id="" action="ppaction://media"/>
            <a:extLst>
              <a:ext uri="{FF2B5EF4-FFF2-40B4-BE49-F238E27FC236}">
                <a16:creationId xmlns:a16="http://schemas.microsoft.com/office/drawing/2014/main" xmlns="" id="{58E841EC-752F-46D8-8F84-2627A7E010CB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835696" y="1347614"/>
            <a:ext cx="5607702" cy="3168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52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499992" y="2253238"/>
            <a:ext cx="4644008" cy="473576"/>
          </a:xfrm>
        </p:spPr>
        <p:txBody>
          <a:bodyPr/>
          <a:lstStyle/>
          <a:p>
            <a:r>
              <a:rPr lang="en-US" altLang="ko-KR" b="1" dirty="0"/>
              <a:t>5. </a:t>
            </a:r>
            <a:r>
              <a:rPr lang="ko-KR" altLang="en-US" b="1" dirty="0"/>
              <a:t>프로젝트 결과</a:t>
            </a:r>
          </a:p>
        </p:txBody>
      </p:sp>
    </p:spTree>
    <p:extLst>
      <p:ext uri="{BB962C8B-B14F-4D97-AF65-F5344CB8AC3E}">
        <p14:creationId xmlns:p14="http://schemas.microsoft.com/office/powerpoint/2010/main" val="2279953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347864" y="51470"/>
            <a:ext cx="2448272" cy="576064"/>
          </a:xfrm>
        </p:spPr>
        <p:txBody>
          <a:bodyPr/>
          <a:lstStyle/>
          <a:p>
            <a:r>
              <a:rPr lang="ko-KR" altLang="en-US" sz="2400" b="1" dirty="0"/>
              <a:t>프로젝트 완성도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xmlns="" id="{1B39CC9F-C990-48B2-8B80-0ABABB622A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46363" y="1370013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xmlns="" id="{098D4DF5-CA0D-421C-9CCF-16B3F2C9D9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5424931"/>
              </p:ext>
            </p:extLst>
          </p:nvPr>
        </p:nvGraphicFramePr>
        <p:xfrm>
          <a:off x="1619672" y="631859"/>
          <a:ext cx="6569973" cy="4542418"/>
        </p:xfrm>
        <a:graphic>
          <a:graphicData uri="http://schemas.openxmlformats.org/drawingml/2006/table">
            <a:tbl>
              <a:tblPr/>
              <a:tblGrid>
                <a:gridCol w="5584460">
                  <a:extLst>
                    <a:ext uri="{9D8B030D-6E8A-4147-A177-3AD203B41FA5}">
                      <a16:colId xmlns:a16="http://schemas.microsoft.com/office/drawing/2014/main" xmlns="" val="417785603"/>
                    </a:ext>
                  </a:extLst>
                </a:gridCol>
                <a:gridCol w="985513">
                  <a:extLst>
                    <a:ext uri="{9D8B030D-6E8A-4147-A177-3AD203B41FA5}">
                      <a16:colId xmlns:a16="http://schemas.microsoft.com/office/drawing/2014/main" xmlns="" val="1048839595"/>
                    </a:ext>
                  </a:extLst>
                </a:gridCol>
              </a:tblGrid>
              <a:tr h="18639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 요구사항</a:t>
                      </a:r>
                      <a:endParaRPr lang="ko-KR" altLang="en-US" sz="8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36900" marR="36900" marT="10202" marB="1020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구현 여부</a:t>
                      </a:r>
                      <a:endParaRPr lang="ko-KR" altLang="en-US" sz="8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36900" marR="36900" marT="10202" marB="1020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330886328"/>
                  </a:ext>
                </a:extLst>
              </a:tr>
              <a:tr h="227395">
                <a:tc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분실물과 사용자 간에 일정거리가 멀어지게 되면 등록한 스마트폰 </a:t>
                      </a:r>
                      <a:r>
                        <a:rPr lang="ko-KR" altLang="en-US" sz="1000" b="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으로</a:t>
                      </a:r>
                      <a:r>
                        <a:rPr lang="ko-KR" altLang="en-US" sz="10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알림 제공 </a:t>
                      </a:r>
                      <a:endParaRPr lang="ko-KR" altLang="en-US" sz="1000" b="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36900" marR="36900" marT="10202" marB="1020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완료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36900" marR="36900" marT="10202" marB="1020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13857561"/>
                  </a:ext>
                </a:extLst>
              </a:tr>
              <a:tr h="184418">
                <a:tc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트래커</a:t>
                      </a:r>
                      <a:r>
                        <a:rPr lang="ko-KR" altLang="en-US" sz="10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GPS</a:t>
                      </a:r>
                      <a:r>
                        <a:rPr lang="ko-KR" altLang="en-US" sz="10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의 위치 </a:t>
                      </a:r>
                      <a:r>
                        <a:rPr lang="ko-KR" altLang="en-US" sz="1000" b="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정보값</a:t>
                      </a:r>
                      <a:r>
                        <a:rPr lang="ko-KR" altLang="en-US" sz="10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받아와서 위치 확인 </a:t>
                      </a:r>
                      <a:endParaRPr lang="ko-KR" altLang="en-US" sz="1000" b="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36900" marR="36900" marT="10202" marB="1020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완료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36900" marR="36900" marT="10202" marB="1020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448885598"/>
                  </a:ext>
                </a:extLst>
              </a:tr>
              <a:tr h="317752">
                <a:tc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사용자가 </a:t>
                      </a:r>
                      <a:r>
                        <a:rPr lang="ko-KR" altLang="en-US" sz="1000" b="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트래커</a:t>
                      </a:r>
                      <a:r>
                        <a:rPr lang="ko-KR" altLang="en-US" sz="10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근처에 도착했을 경우 </a:t>
                      </a:r>
                      <a:r>
                        <a:rPr lang="ko-KR" altLang="en-US" sz="1000" b="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어플리</a:t>
                      </a:r>
                      <a:r>
                        <a:rPr lang="ko-KR" altLang="en-US" sz="10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b="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케이션에</a:t>
                      </a:r>
                      <a:r>
                        <a:rPr lang="ko-KR" altLang="en-US" sz="10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제공되는 울림 버튼을 사용하여 경보음이 출력</a:t>
                      </a:r>
                      <a:endParaRPr lang="ko-KR" altLang="en-US" sz="1000" b="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36900" marR="36900" marT="10202" marB="1020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미구현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36900" marR="36900" marT="10202" marB="1020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57574115"/>
                  </a:ext>
                </a:extLst>
              </a:tr>
              <a:tr h="227395">
                <a:tc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트래커를</a:t>
                      </a:r>
                      <a:r>
                        <a:rPr lang="ko-KR" altLang="en-US" sz="10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사용하는 사용자들 끼리 근처에 있을 경우를 대비한 커뮤니티 기능</a:t>
                      </a:r>
                      <a:endParaRPr lang="ko-KR" altLang="en-US" sz="1000" b="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36900" marR="36900" marT="10202" marB="1020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미구현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36900" marR="36900" marT="10202" marB="1020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98855120"/>
                  </a:ext>
                </a:extLst>
              </a:tr>
              <a:tr h="184418">
                <a:tc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구글 </a:t>
                      </a:r>
                      <a:r>
                        <a:rPr lang="en-US" altLang="ko-KR" sz="10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API</a:t>
                      </a:r>
                      <a:r>
                        <a:rPr lang="ko-KR" altLang="en-US" sz="10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를 이용한 구글 계정 정보를 통해 로그인 </a:t>
                      </a:r>
                      <a:endParaRPr lang="ko-KR" altLang="en-US" sz="1000" b="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36900" marR="36900" marT="10202" marB="1020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완료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36900" marR="36900" marT="10202" marB="1020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9218549"/>
                  </a:ext>
                </a:extLst>
              </a:tr>
              <a:tr h="184418">
                <a:tc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로그인 정보를 가져와 마이페이지 구현 </a:t>
                      </a:r>
                      <a:endParaRPr lang="ko-KR" altLang="en-US" sz="1000" b="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36900" marR="36900" marT="10202" marB="1020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완료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36900" marR="36900" marT="10202" marB="1020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471665153"/>
                  </a:ext>
                </a:extLst>
              </a:tr>
              <a:tr h="184418">
                <a:tc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로그인 되어 있는 계정정보를 로그아웃 시켜 로그인 화면 이동</a:t>
                      </a:r>
                      <a:endParaRPr lang="ko-KR" altLang="en-US" sz="1000" b="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36900" marR="36900" marT="10202" marB="1020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완료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36900" marR="36900" marT="10202" marB="1020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43491400"/>
                  </a:ext>
                </a:extLst>
              </a:tr>
              <a:tr h="227395">
                <a:tc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트래커의</a:t>
                      </a:r>
                      <a:r>
                        <a:rPr lang="ko-KR" altLang="en-US" sz="10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버튼을 통해 버튼을 누르게 되면 연동된 스마트폰에 알림이 울림</a:t>
                      </a:r>
                      <a:endParaRPr lang="ko-KR" altLang="en-US" sz="1000" b="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36900" marR="36900" marT="10202" marB="1020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미구현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36900" marR="36900" marT="10202" marB="1020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27517506"/>
                  </a:ext>
                </a:extLst>
              </a:tr>
              <a:tr h="227395">
                <a:tc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트래커의</a:t>
                      </a:r>
                      <a:r>
                        <a:rPr lang="ko-KR" altLang="en-US" sz="10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위치 값을 어플리케이션으로 받아와서 지도에 해당 위치 표시</a:t>
                      </a:r>
                      <a:endParaRPr lang="ko-KR" altLang="en-US" sz="1000" b="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36900" marR="36900" marT="10202" marB="1020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완료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36900" marR="36900" marT="10202" marB="1020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128270738"/>
                  </a:ext>
                </a:extLst>
              </a:tr>
              <a:tr h="227395">
                <a:tc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어플리케이션을 사용하고 있는 </a:t>
                      </a:r>
                      <a:r>
                        <a:rPr lang="ko-KR" altLang="en-US" sz="1000" b="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위치값을</a:t>
                      </a:r>
                      <a:r>
                        <a:rPr lang="ko-KR" altLang="en-US" sz="10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기반으로 위성지도 활성화 기능</a:t>
                      </a:r>
                      <a:endParaRPr lang="ko-KR" altLang="en-US" sz="1000" b="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36900" marR="36900" marT="10202" marB="1020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완료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36900" marR="36900" marT="10202" marB="1020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60253079"/>
                  </a:ext>
                </a:extLst>
              </a:tr>
              <a:tr h="207597">
                <a:tc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트래커와</a:t>
                      </a:r>
                      <a:r>
                        <a:rPr lang="ko-KR" altLang="en-US" sz="10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어플리케이션간 연결이 끊어지게 되면 </a:t>
                      </a:r>
                      <a:r>
                        <a:rPr lang="ko-KR" altLang="en-US" sz="1000" b="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진동알림</a:t>
                      </a:r>
                      <a:endParaRPr lang="ko-KR" altLang="en-US" sz="1000" b="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36900" marR="36900" marT="10202" marB="1020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완료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36900" marR="36900" marT="10202" marB="1020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431877698"/>
                  </a:ext>
                </a:extLst>
              </a:tr>
              <a:tr h="227395">
                <a:tc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분실물을 찾기 위해 어플리케이션의 해당 버튼을 누르게 되면 </a:t>
                      </a:r>
                      <a:r>
                        <a:rPr lang="ko-KR" altLang="en-US" sz="1000" b="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트래커</a:t>
                      </a:r>
                      <a:r>
                        <a:rPr lang="ko-KR" altLang="en-US" sz="10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LED</a:t>
                      </a:r>
                      <a:r>
                        <a:rPr lang="ko-KR" altLang="en-US" sz="10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 반짝거림</a:t>
                      </a:r>
                      <a:endParaRPr lang="ko-KR" altLang="en-US" sz="1000" b="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36900" marR="36900" marT="10202" marB="1020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미구현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36900" marR="36900" marT="10202" marB="1020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584670942"/>
                  </a:ext>
                </a:extLst>
              </a:tr>
              <a:tr h="317752">
                <a:tc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트래커와</a:t>
                      </a:r>
                      <a:r>
                        <a:rPr lang="ko-KR" altLang="en-US" sz="10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어플리케이션간 연결이 </a:t>
                      </a:r>
                      <a:r>
                        <a:rPr lang="ko-KR" altLang="en-US" sz="1000" b="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끊어질시</a:t>
                      </a:r>
                      <a:r>
                        <a:rPr lang="en-US" altLang="ko-KR" sz="10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최초로 연결된 위치정보 값과 연결이 끊어진 </a:t>
                      </a:r>
                      <a:r>
                        <a:rPr lang="ko-KR" altLang="en-US" sz="1000" b="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위치값</a:t>
                      </a:r>
                      <a:r>
                        <a:rPr lang="ko-KR" altLang="en-US" sz="10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사이의 최적의 경로를 제공</a:t>
                      </a:r>
                      <a:endParaRPr lang="ko-KR" altLang="en-US" sz="1000" b="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36900" marR="36900" marT="10202" marB="1020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완료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36900" marR="36900" marT="10202" marB="1020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707184392"/>
                  </a:ext>
                </a:extLst>
              </a:tr>
              <a:tr h="227395">
                <a:tc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트래커</a:t>
                      </a:r>
                      <a:r>
                        <a:rPr lang="ko-KR" altLang="en-US" sz="10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버튼을 통해 버튼을 누르게 되면 연동된 스마트폰에 알람이 울림</a:t>
                      </a:r>
                      <a:endParaRPr lang="ko-KR" altLang="en-US" sz="1000" b="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36900" marR="36900" marT="10202" marB="1020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미구현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36900" marR="36900" marT="10202" marB="1020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064576549"/>
                  </a:ext>
                </a:extLst>
              </a:tr>
              <a:tr h="227395">
                <a:tc>
                  <a:txBody>
                    <a:bodyPr/>
                    <a:lstStyle/>
                    <a:p>
                      <a:pPr marL="0" marR="0" indent="0" algn="just" fontAlgn="b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사용자에게 사이드 메뉴바를 통해 어플리케이션이 제공하는 부가기능을 이용할 있도록 제공</a:t>
                      </a:r>
                      <a:endParaRPr lang="ko-KR" altLang="en-US" sz="1000" b="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36900" marR="36900" marT="10202" marB="1020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완료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36900" marR="36900" marT="10202" marB="1020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105909245"/>
                  </a:ext>
                </a:extLst>
              </a:tr>
              <a:tr h="227395">
                <a:tc>
                  <a:txBody>
                    <a:bodyPr/>
                    <a:lstStyle/>
                    <a:p>
                      <a:pPr marL="0" marR="0" indent="0" algn="l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사용자에게 </a:t>
                      </a:r>
                      <a:r>
                        <a:rPr lang="ko-KR" altLang="en-US" sz="1000" b="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메인화면</a:t>
                      </a:r>
                      <a:r>
                        <a:rPr lang="ko-KR" altLang="en-US" sz="10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하단바를 통해 어플리케이션이 제공하는 주요기능을 제공</a:t>
                      </a:r>
                      <a:endParaRPr lang="ko-KR" altLang="en-US" sz="1000" b="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36900" marR="36900" marT="10202" marB="1020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완료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36900" marR="36900" marT="10202" marB="1020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453797602"/>
                  </a:ext>
                </a:extLst>
              </a:tr>
              <a:tr h="317752">
                <a:tc>
                  <a:txBody>
                    <a:bodyPr/>
                    <a:lstStyle/>
                    <a:p>
                      <a:pPr marL="0" marR="0" indent="0" algn="just" fontAlgn="b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어플리케이션 </a:t>
                      </a:r>
                      <a:r>
                        <a:rPr lang="ko-KR" altLang="en-US" sz="1000" b="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시작시</a:t>
                      </a:r>
                      <a:r>
                        <a:rPr lang="en-US" altLang="ko-KR" sz="10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스마트폰에 블루투스가 켜지지 않았다면</a:t>
                      </a:r>
                      <a:r>
                        <a:rPr lang="en-US" altLang="ko-KR" sz="10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사용자에게 접근허가 권한 여부를 물어보고 블루투스를 킨다</a:t>
                      </a:r>
                      <a:endParaRPr lang="ko-KR" altLang="en-US" sz="1000" b="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36900" marR="36900" marT="10202" marB="1020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완료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36900" marR="36900" marT="10202" marB="1020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19340058"/>
                  </a:ext>
                </a:extLst>
              </a:tr>
              <a:tr h="227395">
                <a:tc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트래커의</a:t>
                      </a:r>
                      <a:r>
                        <a:rPr lang="ko-KR" altLang="en-US" sz="10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위치 정보 값이 사전에 정의해준 조건일수 만큼 초과시 해당 데이터 삭제 </a:t>
                      </a:r>
                      <a:endParaRPr lang="ko-KR" altLang="en-US" sz="1000" b="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36900" marR="36900" marT="10202" marB="1020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완료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36900" marR="36900" marT="10202" marB="1020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8963447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4717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851920" y="234564"/>
            <a:ext cx="1944216" cy="576064"/>
          </a:xfrm>
        </p:spPr>
        <p:txBody>
          <a:bodyPr/>
          <a:lstStyle/>
          <a:p>
            <a:r>
              <a:rPr lang="ko-KR" altLang="en-US" sz="2400" b="1" dirty="0"/>
              <a:t>역할 수행</a:t>
            </a: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xmlns="" id="{8C7B906E-E9D1-48B8-B509-38AC7B0C08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0712114"/>
              </p:ext>
            </p:extLst>
          </p:nvPr>
        </p:nvGraphicFramePr>
        <p:xfrm>
          <a:off x="1547665" y="827307"/>
          <a:ext cx="6264696" cy="3708007"/>
        </p:xfrm>
        <a:graphic>
          <a:graphicData uri="http://schemas.openxmlformats.org/drawingml/2006/table">
            <a:tbl>
              <a:tblPr/>
              <a:tblGrid>
                <a:gridCol w="2428616">
                  <a:extLst>
                    <a:ext uri="{9D8B030D-6E8A-4147-A177-3AD203B41FA5}">
                      <a16:colId xmlns:a16="http://schemas.microsoft.com/office/drawing/2014/main" xmlns="" val="4199411468"/>
                    </a:ext>
                  </a:extLst>
                </a:gridCol>
                <a:gridCol w="2900033">
                  <a:extLst>
                    <a:ext uri="{9D8B030D-6E8A-4147-A177-3AD203B41FA5}">
                      <a16:colId xmlns:a16="http://schemas.microsoft.com/office/drawing/2014/main" xmlns="" val="866795758"/>
                    </a:ext>
                  </a:extLst>
                </a:gridCol>
                <a:gridCol w="936047">
                  <a:extLst>
                    <a:ext uri="{9D8B030D-6E8A-4147-A177-3AD203B41FA5}">
                      <a16:colId xmlns:a16="http://schemas.microsoft.com/office/drawing/2014/main" xmlns="" val="3704473176"/>
                    </a:ext>
                  </a:extLst>
                </a:gridCol>
              </a:tblGrid>
              <a:tr h="11727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학번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/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이름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0901" marR="10901" marT="10901" marB="1090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C4C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수행분야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0901" marR="10901" marT="10901" marB="1090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C4C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역할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0901" marR="10901" marT="10901" marB="1090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C4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371377334"/>
                  </a:ext>
                </a:extLst>
              </a:tr>
              <a:tr h="70150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20163294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한슬기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0901" marR="10901" marT="10901" marB="1090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위치 </a:t>
                      </a: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정보값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T-Map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에 출력 및 응용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  <a:p>
                      <a:pPr marL="0" marR="0" lvl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어플리케이션을 통한 제어 시스템 설계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  <a:p>
                      <a:pPr marL="0" marR="0" lvl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결과보고서 및 발표자료 작성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43757" marR="43757" marT="43757" marB="4375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팀장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43757" marR="43757" marT="43757" marB="4375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360137501"/>
                  </a:ext>
                </a:extLst>
              </a:tr>
              <a:tr h="79010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20163329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천정석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0901" marR="10901" marT="10901" marB="1090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-GPS,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블루투스를 위치 </a:t>
                      </a: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정보값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파싱 및 </a:t>
                      </a: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아두이노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코딩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  <a:p>
                      <a:pPr marL="0" marR="0" lvl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어플리케이션을 통한 제어 시스템 설계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  <a:p>
                      <a:pPr marL="0" marR="0" lvl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결과보고서 및 발표자료 작성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43757" marR="43757" marT="43757" marB="4375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팀원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43757" marR="43757" marT="43757" marB="4375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727397958"/>
                  </a:ext>
                </a:extLst>
              </a:tr>
              <a:tr h="82017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20163332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김기목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0901" marR="10901" marT="10901" marB="1090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어플리케이션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UX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기반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구축 및 통합 테스팅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  <a:p>
                      <a:pPr marL="0" marR="0" lvl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어플리케이션을 통한 제어 시스템 설계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  <a:p>
                      <a:pPr marL="0" marR="0" lvl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결과보고서 및 발표자료 작성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43757" marR="43757" marT="43757" marB="4375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팀원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43757" marR="43757" marT="43757" marB="4375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80217289"/>
                  </a:ext>
                </a:extLst>
              </a:tr>
              <a:tr h="83324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20163334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손 건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0901" marR="10901" marT="10901" marB="1090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트래커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위치정보값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데이터베이스 연동 및 관리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  <a:p>
                      <a:pPr marL="0" marR="0" lvl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어플리케이션을 통한 제어 시스템 설계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  <a:p>
                      <a:pPr marL="0" marR="0" lvl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결과보고서 및 발표자료 작성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43757" marR="43757" marT="43757" marB="4375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팀원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43757" marR="43757" marT="43757" marB="4375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986278959"/>
                  </a:ext>
                </a:extLst>
              </a:tr>
            </a:tbl>
          </a:graphicData>
        </a:graphic>
      </p:graphicFrame>
      <p:sp>
        <p:nvSpPr>
          <p:cNvPr id="4" name="Rectangle 1">
            <a:extLst>
              <a:ext uri="{FF2B5EF4-FFF2-40B4-BE49-F238E27FC236}">
                <a16:creationId xmlns:a16="http://schemas.microsoft.com/office/drawing/2014/main" xmlns="" id="{1B39CC9F-C990-48B2-8B80-0ABABB622A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46363" y="1370013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2955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F19F16DE-2F21-4D71-A7A4-23DF680C3A4D}"/>
              </a:ext>
            </a:extLst>
          </p:cNvPr>
          <p:cNvSpPr txBox="1"/>
          <p:nvPr/>
        </p:nvSpPr>
        <p:spPr>
          <a:xfrm>
            <a:off x="696213" y="-20538"/>
            <a:ext cx="754819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형상 관리</a:t>
            </a:r>
            <a:endParaRPr lang="en-US" altLang="ko-KR" sz="2400" b="1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pic>
        <p:nvPicPr>
          <p:cNvPr id="3" name="Picture 31">
            <a:extLst>
              <a:ext uri="{FF2B5EF4-FFF2-40B4-BE49-F238E27FC236}">
                <a16:creationId xmlns:a16="http://schemas.microsoft.com/office/drawing/2014/main" xmlns="" id="{9DA2D626-8EEB-4F9A-94CC-A1C986B743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1847" y="441127"/>
            <a:ext cx="5220305" cy="4665993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969869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Thank you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13061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/>
              <a:t>1. </a:t>
            </a:r>
            <a:r>
              <a:rPr lang="ko-KR" altLang="en-US" b="1" dirty="0"/>
              <a:t>프로젝트 개요</a:t>
            </a:r>
          </a:p>
        </p:txBody>
      </p:sp>
    </p:spTree>
    <p:extLst>
      <p:ext uri="{BB962C8B-B14F-4D97-AF65-F5344CB8AC3E}">
        <p14:creationId xmlns:p14="http://schemas.microsoft.com/office/powerpoint/2010/main" val="2228874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개체 틀 3">
            <a:extLst>
              <a:ext uri="{FF2B5EF4-FFF2-40B4-BE49-F238E27FC236}">
                <a16:creationId xmlns:a16="http://schemas.microsoft.com/office/drawing/2014/main" xmlns="" id="{1615F8F2-FA57-4ACB-87FE-ABA31EC7169C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36" b="10615"/>
          <a:stretch/>
        </p:blipFill>
        <p:spPr>
          <a:xfrm>
            <a:off x="251520" y="768676"/>
            <a:ext cx="3814387" cy="3619963"/>
          </a:xfrm>
        </p:spPr>
      </p:pic>
      <p:sp>
        <p:nvSpPr>
          <p:cNvPr id="8" name="Text Placeholder 13">
            <a:extLst>
              <a:ext uri="{FF2B5EF4-FFF2-40B4-BE49-F238E27FC236}">
                <a16:creationId xmlns:a16="http://schemas.microsoft.com/office/drawing/2014/main" xmlns="" id="{BAD53469-8AA2-4662-A6CD-B8E6DD32A347}"/>
              </a:ext>
            </a:extLst>
          </p:cNvPr>
          <p:cNvSpPr txBox="1">
            <a:spLocks/>
          </p:cNvSpPr>
          <p:nvPr/>
        </p:nvSpPr>
        <p:spPr>
          <a:xfrm>
            <a:off x="4644008" y="152638"/>
            <a:ext cx="3456384" cy="631313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프로젝트 개요</a:t>
            </a:r>
            <a:endParaRPr lang="en-US" b="1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xmlns="" id="{55E55CBC-B037-4FE9-94E2-2478F03FC524}"/>
              </a:ext>
            </a:extLst>
          </p:cNvPr>
          <p:cNvGrpSpPr/>
          <p:nvPr/>
        </p:nvGrpSpPr>
        <p:grpSpPr>
          <a:xfrm>
            <a:off x="4644008" y="944656"/>
            <a:ext cx="4032448" cy="3660620"/>
            <a:chOff x="1067094" y="1258962"/>
            <a:chExt cx="4596667" cy="3616409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xmlns="" id="{4014D0C2-6E00-449C-B842-6FBAA50F34DC}"/>
                </a:ext>
              </a:extLst>
            </p:cNvPr>
            <p:cNvSpPr/>
            <p:nvPr/>
          </p:nvSpPr>
          <p:spPr>
            <a:xfrm>
              <a:off x="1067094" y="1258962"/>
              <a:ext cx="4298796" cy="3975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500" b="1" dirty="0">
                  <a:solidFill>
                    <a:schemeClr val="tx2">
                      <a:lumMod val="75000"/>
                    </a:schemeClr>
                  </a:solidFill>
                  <a:latin typeface="NanumSquare ExtraBold" panose="020B0600000101010101" pitchFamily="34" charset="-127"/>
                  <a:ea typeface="NanumSquare ExtraBold" panose="020B0600000101010101" pitchFamily="34" charset="-127"/>
                </a:rPr>
                <a:t>분실 물품 찾기 </a:t>
              </a:r>
              <a:r>
                <a:rPr lang="ko-KR" altLang="en-US" sz="1500" b="1" dirty="0" err="1">
                  <a:solidFill>
                    <a:schemeClr val="tx2">
                      <a:lumMod val="75000"/>
                    </a:schemeClr>
                  </a:solidFill>
                  <a:latin typeface="NanumSquare ExtraBold" panose="020B0600000101010101" pitchFamily="34" charset="-127"/>
                  <a:ea typeface="NanumSquare ExtraBold" panose="020B0600000101010101" pitchFamily="34" charset="-127"/>
                </a:rPr>
                <a:t>트래커</a:t>
              </a:r>
              <a:r>
                <a:rPr lang="ko-KR" altLang="en-US" sz="1500" b="1" dirty="0">
                  <a:solidFill>
                    <a:schemeClr val="tx2">
                      <a:lumMod val="75000"/>
                    </a:schemeClr>
                  </a:solidFill>
                  <a:latin typeface="NanumSquare ExtraBold" panose="020B0600000101010101" pitchFamily="34" charset="-127"/>
                  <a:ea typeface="NanumSquare ExtraBold" panose="020B0600000101010101" pitchFamily="34" charset="-127"/>
                </a:rPr>
                <a:t> </a:t>
              </a:r>
              <a:endParaRPr lang="en-US" altLang="ko-KR" sz="1500" b="1" dirty="0">
                <a:solidFill>
                  <a:schemeClr val="tx2">
                    <a:lumMod val="75000"/>
                  </a:schemeClr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xmlns="" id="{05D841FB-1E54-44C4-9BA4-967712ED8B4A}"/>
                </a:ext>
              </a:extLst>
            </p:cNvPr>
            <p:cNvSpPr/>
            <p:nvPr/>
          </p:nvSpPr>
          <p:spPr>
            <a:xfrm>
              <a:off x="1072879" y="1809248"/>
              <a:ext cx="4590882" cy="306612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/>
              <a:r>
                <a:rPr lang="ko-KR" altLang="en-US" sz="12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가지고 다니는 물품들이 대부분 값비싼 제품들이기 때문에 물품을 잃어버리기라도 하면 잠을 이루지 못하거나 자신이 잃어버린 위치를 정확히 기억하지 못해 자신이 왔던 동선을 그대로 차근차근 </a:t>
              </a:r>
              <a:r>
                <a:rPr lang="ko-KR" altLang="en-US" sz="1200" b="1" dirty="0" err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되돌아가보기도</a:t>
              </a:r>
              <a:r>
                <a:rPr lang="ko-KR" altLang="en-US" sz="12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한다</a:t>
              </a:r>
              <a:r>
                <a:rPr lang="en-US" altLang="ko-KR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>
                <a:lnSpc>
                  <a:spcPct val="150000"/>
                </a:lnSpc>
              </a:pPr>
              <a:endParaRPr lang="en-US" altLang="ko-KR" sz="1200" b="1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2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이에 따라 본 프로젝트에서 </a:t>
              </a:r>
              <a:r>
                <a:rPr lang="ko-KR" altLang="en-US" sz="1200" b="1" dirty="0" err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트래커와</a:t>
              </a:r>
              <a:r>
                <a:rPr lang="ko-KR" altLang="en-US" sz="12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스마트폰을 연동하여 분실 위험이 있는 물품에 부착하여 위치를 파악한다</a:t>
              </a:r>
              <a:r>
                <a:rPr lang="en-US" altLang="ko-KR" sz="12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. 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200" b="1" dirty="0" err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트래커와</a:t>
              </a:r>
              <a:r>
                <a:rPr lang="ko-KR" altLang="en-US" sz="12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스마트폰이 일정 거리 이상 멀어지면 알림 메시지를 알려줌으로써</a:t>
              </a:r>
              <a:r>
                <a:rPr lang="en-US" altLang="ko-KR" sz="12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12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사용자가 물품 분실을 일찍 파악하고 </a:t>
              </a:r>
              <a:r>
                <a:rPr lang="ko-KR" altLang="en-US" sz="1200" b="1" dirty="0" err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스마프폰</a:t>
              </a:r>
              <a:r>
                <a:rPr lang="ko-KR" altLang="en-US" sz="12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제공되는 지도 앱을 통해 자신의 현재 위치를 파악하며</a:t>
              </a:r>
              <a:r>
                <a:rPr lang="en-US" altLang="ko-KR" sz="12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12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분실 물품을 보다 쉽고 정확하게 찾을 수 있다</a:t>
              </a:r>
              <a:r>
                <a:rPr lang="en-US" altLang="ko-KR" sz="12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07976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748508" y="207148"/>
            <a:ext cx="4961887" cy="576064"/>
          </a:xfrm>
        </p:spPr>
        <p:txBody>
          <a:bodyPr/>
          <a:lstStyle/>
          <a:p>
            <a:r>
              <a:rPr lang="ko-KR" altLang="en-US" dirty="0" smtClean="0"/>
              <a:t>관련 기술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소프트웨어</a:t>
            </a:r>
            <a:endParaRPr lang="ko-KR" altLang="en-US" dirty="0"/>
          </a:p>
        </p:txBody>
      </p:sp>
      <p:cxnSp>
        <p:nvCxnSpPr>
          <p:cNvPr id="4" name="Straight Arrow Connector 3"/>
          <p:cNvCxnSpPr>
            <a:endCxn id="60" idx="2"/>
          </p:cNvCxnSpPr>
          <p:nvPr/>
        </p:nvCxnSpPr>
        <p:spPr>
          <a:xfrm flipV="1">
            <a:off x="5266812" y="2105384"/>
            <a:ext cx="1464905" cy="873184"/>
          </a:xfrm>
          <a:prstGeom prst="straightConnector1">
            <a:avLst/>
          </a:prstGeom>
          <a:ln w="15875">
            <a:solidFill>
              <a:schemeClr val="bg1">
                <a:lumMod val="50000"/>
              </a:schemeClr>
            </a:solidFill>
            <a:prstDash val="sysDot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>
            <a:endCxn id="9" idx="2"/>
          </p:cNvCxnSpPr>
          <p:nvPr/>
        </p:nvCxnSpPr>
        <p:spPr>
          <a:xfrm flipV="1">
            <a:off x="5032426" y="3895124"/>
            <a:ext cx="1771299" cy="271984"/>
          </a:xfrm>
          <a:prstGeom prst="straightConnector1">
            <a:avLst/>
          </a:prstGeom>
          <a:ln w="15875">
            <a:solidFill>
              <a:schemeClr val="bg1">
                <a:lumMod val="50000"/>
              </a:schemeClr>
            </a:solidFill>
            <a:prstDash val="sysDot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>
            <a:stCxn id="46" idx="0"/>
            <a:endCxn id="10" idx="4"/>
          </p:cNvCxnSpPr>
          <p:nvPr/>
        </p:nvCxnSpPr>
        <p:spPr>
          <a:xfrm flipV="1">
            <a:off x="4261013" y="2238679"/>
            <a:ext cx="22955" cy="261063"/>
          </a:xfrm>
          <a:prstGeom prst="straightConnector1">
            <a:avLst/>
          </a:prstGeom>
          <a:ln w="15875">
            <a:solidFill>
              <a:schemeClr val="bg1">
                <a:lumMod val="50000"/>
              </a:schemeClr>
            </a:solidFill>
            <a:prstDash val="sysDot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6803725" y="3003798"/>
            <a:ext cx="1918116" cy="1782651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Oval 9"/>
          <p:cNvSpPr/>
          <p:nvPr/>
        </p:nvSpPr>
        <p:spPr>
          <a:xfrm>
            <a:off x="2483768" y="987574"/>
            <a:ext cx="3600400" cy="1251105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cxnSp>
        <p:nvCxnSpPr>
          <p:cNvPr id="19" name="Straight Arrow Connector 18"/>
          <p:cNvCxnSpPr>
            <a:endCxn id="23" idx="3"/>
          </p:cNvCxnSpPr>
          <p:nvPr/>
        </p:nvCxnSpPr>
        <p:spPr>
          <a:xfrm flipH="1" flipV="1">
            <a:off x="1718301" y="2592545"/>
            <a:ext cx="1459241" cy="620962"/>
          </a:xfrm>
          <a:prstGeom prst="straightConnector1">
            <a:avLst/>
          </a:prstGeom>
          <a:ln w="15875">
            <a:solidFill>
              <a:schemeClr val="bg1">
                <a:lumMod val="50000"/>
              </a:schemeClr>
            </a:solidFill>
            <a:prstDash val="sysDot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>
            <a:off x="1895456" y="3815796"/>
            <a:ext cx="2564172" cy="539632"/>
          </a:xfrm>
          <a:prstGeom prst="straightConnector1">
            <a:avLst/>
          </a:prstGeom>
          <a:ln w="15875">
            <a:solidFill>
              <a:schemeClr val="bg1">
                <a:lumMod val="50000"/>
              </a:schemeClr>
            </a:solidFill>
            <a:prstDash val="sysDot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/>
          <p:cNvSpPr/>
          <p:nvPr/>
        </p:nvSpPr>
        <p:spPr>
          <a:xfrm flipH="1">
            <a:off x="194692" y="1347614"/>
            <a:ext cx="1785019" cy="1458527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Oval 25"/>
          <p:cNvSpPr/>
          <p:nvPr/>
        </p:nvSpPr>
        <p:spPr>
          <a:xfrm flipH="1">
            <a:off x="130708" y="2928594"/>
            <a:ext cx="1921011" cy="201942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3" name="그림 4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550" y="3377361"/>
            <a:ext cx="1416199" cy="1052034"/>
          </a:xfrm>
          <a:prstGeom prst="rect">
            <a:avLst/>
          </a:prstGeom>
        </p:spPr>
      </p:pic>
      <p:pic>
        <p:nvPicPr>
          <p:cNvPr id="46" name="그림 4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7015" y="2499742"/>
            <a:ext cx="2607996" cy="2499888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539552" y="3084082"/>
            <a:ext cx="11528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/>
              <a:t>개발 환경</a:t>
            </a:r>
            <a:endParaRPr lang="ko-KR" altLang="en-US" sz="1600" b="1" dirty="0"/>
          </a:p>
        </p:txBody>
      </p:sp>
      <p:pic>
        <p:nvPicPr>
          <p:cNvPr id="48" name="그림 47"/>
          <p:cNvPicPr>
            <a:picLocks noChangeAspect="1"/>
          </p:cNvPicPr>
          <p:nvPr/>
        </p:nvPicPr>
        <p:blipFill rotWithShape="1">
          <a:blip r:embed="rId4"/>
          <a:srcRect l="10210" t="16519" r="14779" b="17406"/>
          <a:stretch/>
        </p:blipFill>
        <p:spPr>
          <a:xfrm>
            <a:off x="375550" y="1779661"/>
            <a:ext cx="1440160" cy="576065"/>
          </a:xfrm>
          <a:prstGeom prst="rect">
            <a:avLst/>
          </a:prstGeom>
        </p:spPr>
      </p:pic>
      <p:sp>
        <p:nvSpPr>
          <p:cNvPr id="56" name="TextBox 55"/>
          <p:cNvSpPr txBox="1"/>
          <p:nvPr/>
        </p:nvSpPr>
        <p:spPr>
          <a:xfrm>
            <a:off x="507248" y="1542842"/>
            <a:ext cx="11528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데이터 베이스</a:t>
            </a:r>
            <a:endParaRPr lang="ko-KR" altLang="en-US" sz="1200" b="1" dirty="0"/>
          </a:p>
        </p:txBody>
      </p:sp>
      <p:sp>
        <p:nvSpPr>
          <p:cNvPr id="60" name="Oval 8"/>
          <p:cNvSpPr/>
          <p:nvPr/>
        </p:nvSpPr>
        <p:spPr>
          <a:xfrm>
            <a:off x="6731717" y="1563638"/>
            <a:ext cx="1872208" cy="108349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9" name="그림 58"/>
          <p:cNvPicPr>
            <a:picLocks noChangeAspect="1"/>
          </p:cNvPicPr>
          <p:nvPr/>
        </p:nvPicPr>
        <p:blipFill rotWithShape="1">
          <a:blip r:embed="rId5"/>
          <a:srcRect t="25442" b="24911"/>
          <a:stretch/>
        </p:blipFill>
        <p:spPr>
          <a:xfrm>
            <a:off x="6925743" y="1838973"/>
            <a:ext cx="1525712" cy="504057"/>
          </a:xfrm>
          <a:prstGeom prst="rect">
            <a:avLst/>
          </a:prstGeom>
        </p:spPr>
      </p:pic>
      <p:sp>
        <p:nvSpPr>
          <p:cNvPr id="62" name="TextBox 61"/>
          <p:cNvSpPr txBox="1"/>
          <p:nvPr/>
        </p:nvSpPr>
        <p:spPr>
          <a:xfrm>
            <a:off x="7444065" y="1635646"/>
            <a:ext cx="4475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/>
              <a:t>API</a:t>
            </a:r>
            <a:endParaRPr lang="ko-KR" altLang="en-US" sz="1200" b="1" dirty="0"/>
          </a:p>
        </p:txBody>
      </p:sp>
      <p:sp>
        <p:nvSpPr>
          <p:cNvPr id="63" name="TextBox 62"/>
          <p:cNvSpPr txBox="1"/>
          <p:nvPr/>
        </p:nvSpPr>
        <p:spPr>
          <a:xfrm>
            <a:off x="7539026" y="3079368"/>
            <a:ext cx="4475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/>
              <a:t>API</a:t>
            </a:r>
            <a:endParaRPr lang="ko-KR" altLang="en-US" sz="1200" b="1" dirty="0"/>
          </a:p>
        </p:txBody>
      </p:sp>
      <p:pic>
        <p:nvPicPr>
          <p:cNvPr id="66" name="그림 65"/>
          <p:cNvPicPr>
            <a:picLocks noChangeAspect="1"/>
          </p:cNvPicPr>
          <p:nvPr/>
        </p:nvPicPr>
        <p:blipFill rotWithShape="1">
          <a:blip r:embed="rId6"/>
          <a:srcRect l="16646" t="8359" r="17440" b="10217"/>
          <a:stretch/>
        </p:blipFill>
        <p:spPr>
          <a:xfrm>
            <a:off x="7289608" y="3356367"/>
            <a:ext cx="946349" cy="1169019"/>
          </a:xfrm>
          <a:prstGeom prst="rect">
            <a:avLst/>
          </a:prstGeom>
        </p:spPr>
      </p:pic>
      <p:pic>
        <p:nvPicPr>
          <p:cNvPr id="80" name="그림 79"/>
          <p:cNvPicPr>
            <a:picLocks noChangeAspect="1"/>
          </p:cNvPicPr>
          <p:nvPr/>
        </p:nvPicPr>
        <p:blipFill rotWithShape="1">
          <a:blip r:embed="rId7"/>
          <a:srcRect l="-1785" t="22500" r="1785" b="28001"/>
          <a:stretch/>
        </p:blipFill>
        <p:spPr>
          <a:xfrm>
            <a:off x="2957015" y="1301831"/>
            <a:ext cx="2544874" cy="705429"/>
          </a:xfrm>
          <a:prstGeom prst="rect">
            <a:avLst/>
          </a:prstGeom>
        </p:spPr>
      </p:pic>
      <p:sp>
        <p:nvSpPr>
          <p:cNvPr id="86" name="TextBox 85"/>
          <p:cNvSpPr txBox="1"/>
          <p:nvPr/>
        </p:nvSpPr>
        <p:spPr>
          <a:xfrm>
            <a:off x="3821363" y="1062721"/>
            <a:ext cx="13583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형상 관리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293862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3"/>
          <p:cNvSpPr txBox="1">
            <a:spLocks/>
          </p:cNvSpPr>
          <p:nvPr/>
        </p:nvSpPr>
        <p:spPr>
          <a:xfrm>
            <a:off x="2511886" y="74202"/>
            <a:ext cx="3500274" cy="841364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10000"/>
              </a:lnSpc>
              <a:buNone/>
            </a:pPr>
            <a:r>
              <a:rPr lang="ko-KR" alt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관련 기술 </a:t>
            </a:r>
            <a:r>
              <a:rPr lang="en-US" altLang="ko-KR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- </a:t>
            </a:r>
            <a:r>
              <a:rPr lang="ko-KR" alt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하드웨어</a:t>
            </a:r>
            <a:endParaRPr lang="en-US" altLang="ko-KR" sz="28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12" name="Oval 22"/>
          <p:cNvSpPr/>
          <p:nvPr/>
        </p:nvSpPr>
        <p:spPr>
          <a:xfrm flipH="1">
            <a:off x="170125" y="663095"/>
            <a:ext cx="2556284" cy="2232248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2"/>
          <a:srcRect l="17088" t="24874" r="13818" b="4450"/>
          <a:stretch/>
        </p:blipFill>
        <p:spPr>
          <a:xfrm>
            <a:off x="608377" y="973582"/>
            <a:ext cx="1584176" cy="1620448"/>
          </a:xfrm>
          <a:prstGeom prst="rect">
            <a:avLst/>
          </a:prstGeom>
        </p:spPr>
      </p:pic>
      <p:sp>
        <p:nvSpPr>
          <p:cNvPr id="14" name="Oval 22"/>
          <p:cNvSpPr/>
          <p:nvPr/>
        </p:nvSpPr>
        <p:spPr>
          <a:xfrm flipH="1">
            <a:off x="6372200" y="540402"/>
            <a:ext cx="2304256" cy="1884971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3"/>
          <a:srcRect t="5559" b="21866"/>
          <a:stretch/>
        </p:blipFill>
        <p:spPr>
          <a:xfrm>
            <a:off x="6936384" y="836886"/>
            <a:ext cx="1406649" cy="1020875"/>
          </a:xfrm>
          <a:prstGeom prst="rect">
            <a:avLst/>
          </a:prstGeom>
        </p:spPr>
      </p:pic>
      <p:sp>
        <p:nvSpPr>
          <p:cNvPr id="17" name="Oval 22"/>
          <p:cNvSpPr/>
          <p:nvPr/>
        </p:nvSpPr>
        <p:spPr>
          <a:xfrm flipH="1">
            <a:off x="2555776" y="2425373"/>
            <a:ext cx="3168352" cy="2454436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4"/>
          <a:srcRect l="5602" t="22409" r="7560" b="24367"/>
          <a:stretch/>
        </p:blipFill>
        <p:spPr>
          <a:xfrm>
            <a:off x="3059832" y="2895343"/>
            <a:ext cx="2232248" cy="1368152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878143" y="824148"/>
            <a:ext cx="11528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err="1" smtClean="0"/>
              <a:t>블루투스</a:t>
            </a:r>
            <a:r>
              <a:rPr lang="ko-KR" altLang="en-US" sz="1200" b="1" dirty="0" smtClean="0"/>
              <a:t> 모듈</a:t>
            </a:r>
            <a:endParaRPr lang="ko-KR" altLang="en-US" sz="1200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6947927" y="1923678"/>
            <a:ext cx="11528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건전지 </a:t>
            </a:r>
            <a:r>
              <a:rPr lang="ko-KR" altLang="en-US" sz="1200" b="1" dirty="0" err="1" smtClean="0"/>
              <a:t>홀더</a:t>
            </a:r>
            <a:endParaRPr lang="ko-KR" altLang="en-US" sz="1200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3693245" y="2618344"/>
            <a:ext cx="11528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/>
              <a:t>GPS </a:t>
            </a:r>
            <a:r>
              <a:rPr lang="ko-KR" altLang="en-US" sz="1200" b="1" dirty="0" smtClean="0"/>
              <a:t>모듈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2991138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/>
              <a:t>2. </a:t>
            </a:r>
            <a:r>
              <a:rPr lang="ko-KR" altLang="en-US" b="1" dirty="0"/>
              <a:t>목표 및 활용방안</a:t>
            </a:r>
          </a:p>
        </p:txBody>
      </p:sp>
    </p:spTree>
    <p:extLst>
      <p:ext uri="{BB962C8B-B14F-4D97-AF65-F5344CB8AC3E}">
        <p14:creationId xmlns:p14="http://schemas.microsoft.com/office/powerpoint/2010/main" val="3101234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11762" y="207027"/>
            <a:ext cx="9144000" cy="576064"/>
          </a:xfrm>
        </p:spPr>
        <p:txBody>
          <a:bodyPr/>
          <a:lstStyle/>
          <a:p>
            <a:r>
              <a:rPr lang="ko-KR" altLang="en-US" sz="3200" b="1" dirty="0"/>
              <a:t>프로젝트 목표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3077004" y="1638698"/>
            <a:ext cx="1783027" cy="1109594"/>
            <a:chOff x="3160116" y="1820181"/>
            <a:chExt cx="1999150" cy="999979"/>
          </a:xfrm>
          <a:solidFill>
            <a:schemeClr val="accent2"/>
          </a:solidFill>
        </p:grpSpPr>
        <p:sp>
          <p:nvSpPr>
            <p:cNvPr id="5" name="Rectangle 18"/>
            <p:cNvSpPr/>
            <p:nvPr/>
          </p:nvSpPr>
          <p:spPr>
            <a:xfrm>
              <a:off x="3923928" y="2509439"/>
              <a:ext cx="1235338" cy="310721"/>
            </a:xfrm>
            <a:custGeom>
              <a:avLst/>
              <a:gdLst>
                <a:gd name="connsiteX0" fmla="*/ 0 w 1152128"/>
                <a:gd name="connsiteY0" fmla="*/ 0 h 302769"/>
                <a:gd name="connsiteX1" fmla="*/ 1152128 w 1152128"/>
                <a:gd name="connsiteY1" fmla="*/ 0 h 302769"/>
                <a:gd name="connsiteX2" fmla="*/ 1152128 w 1152128"/>
                <a:gd name="connsiteY2" fmla="*/ 302769 h 302769"/>
                <a:gd name="connsiteX3" fmla="*/ 0 w 1152128"/>
                <a:gd name="connsiteY3" fmla="*/ 302769 h 302769"/>
                <a:gd name="connsiteX4" fmla="*/ 0 w 1152128"/>
                <a:gd name="connsiteY4" fmla="*/ 0 h 302769"/>
                <a:gd name="connsiteX0" fmla="*/ 0 w 1152128"/>
                <a:gd name="connsiteY0" fmla="*/ 0 h 310721"/>
                <a:gd name="connsiteX1" fmla="*/ 1152128 w 1152128"/>
                <a:gd name="connsiteY1" fmla="*/ 0 h 310721"/>
                <a:gd name="connsiteX2" fmla="*/ 1152128 w 1152128"/>
                <a:gd name="connsiteY2" fmla="*/ 302769 h 310721"/>
                <a:gd name="connsiteX3" fmla="*/ 341907 w 1152128"/>
                <a:gd name="connsiteY3" fmla="*/ 310721 h 310721"/>
                <a:gd name="connsiteX4" fmla="*/ 0 w 1152128"/>
                <a:gd name="connsiteY4" fmla="*/ 0 h 310721"/>
                <a:gd name="connsiteX0" fmla="*/ 0 w 1152128"/>
                <a:gd name="connsiteY0" fmla="*/ 0 h 310721"/>
                <a:gd name="connsiteX1" fmla="*/ 1152128 w 1152128"/>
                <a:gd name="connsiteY1" fmla="*/ 0 h 310721"/>
                <a:gd name="connsiteX2" fmla="*/ 1152128 w 1152128"/>
                <a:gd name="connsiteY2" fmla="*/ 302769 h 310721"/>
                <a:gd name="connsiteX3" fmla="*/ 270345 w 1152128"/>
                <a:gd name="connsiteY3" fmla="*/ 310721 h 310721"/>
                <a:gd name="connsiteX4" fmla="*/ 0 w 1152128"/>
                <a:gd name="connsiteY4" fmla="*/ 0 h 310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2128" h="310721">
                  <a:moveTo>
                    <a:pt x="0" y="0"/>
                  </a:moveTo>
                  <a:lnTo>
                    <a:pt x="1152128" y="0"/>
                  </a:lnTo>
                  <a:lnTo>
                    <a:pt x="1152128" y="302769"/>
                  </a:lnTo>
                  <a:lnTo>
                    <a:pt x="270345" y="31072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Rectangle 26"/>
            <p:cNvSpPr/>
            <p:nvPr/>
          </p:nvSpPr>
          <p:spPr>
            <a:xfrm>
              <a:off x="3160116" y="1820181"/>
              <a:ext cx="1066212" cy="302769"/>
            </a:xfrm>
            <a:custGeom>
              <a:avLst/>
              <a:gdLst>
                <a:gd name="connsiteX0" fmla="*/ 0 w 1066212"/>
                <a:gd name="connsiteY0" fmla="*/ 0 h 302769"/>
                <a:gd name="connsiteX1" fmla="*/ 1066212 w 1066212"/>
                <a:gd name="connsiteY1" fmla="*/ 0 h 302769"/>
                <a:gd name="connsiteX2" fmla="*/ 1066212 w 1066212"/>
                <a:gd name="connsiteY2" fmla="*/ 302769 h 302769"/>
                <a:gd name="connsiteX3" fmla="*/ 0 w 1066212"/>
                <a:gd name="connsiteY3" fmla="*/ 302769 h 302769"/>
                <a:gd name="connsiteX4" fmla="*/ 0 w 1066212"/>
                <a:gd name="connsiteY4" fmla="*/ 0 h 302769"/>
                <a:gd name="connsiteX0" fmla="*/ 0 w 1066212"/>
                <a:gd name="connsiteY0" fmla="*/ 0 h 302769"/>
                <a:gd name="connsiteX1" fmla="*/ 795868 w 1066212"/>
                <a:gd name="connsiteY1" fmla="*/ 23854 h 302769"/>
                <a:gd name="connsiteX2" fmla="*/ 1066212 w 1066212"/>
                <a:gd name="connsiteY2" fmla="*/ 302769 h 302769"/>
                <a:gd name="connsiteX3" fmla="*/ 0 w 1066212"/>
                <a:gd name="connsiteY3" fmla="*/ 302769 h 302769"/>
                <a:gd name="connsiteX4" fmla="*/ 0 w 1066212"/>
                <a:gd name="connsiteY4" fmla="*/ 0 h 302769"/>
                <a:gd name="connsiteX0" fmla="*/ 0 w 1066212"/>
                <a:gd name="connsiteY0" fmla="*/ 0 h 302769"/>
                <a:gd name="connsiteX1" fmla="*/ 795868 w 1066212"/>
                <a:gd name="connsiteY1" fmla="*/ 0 h 302769"/>
                <a:gd name="connsiteX2" fmla="*/ 1066212 w 1066212"/>
                <a:gd name="connsiteY2" fmla="*/ 302769 h 302769"/>
                <a:gd name="connsiteX3" fmla="*/ 0 w 1066212"/>
                <a:gd name="connsiteY3" fmla="*/ 302769 h 302769"/>
                <a:gd name="connsiteX4" fmla="*/ 0 w 1066212"/>
                <a:gd name="connsiteY4" fmla="*/ 0 h 302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6212" h="302769">
                  <a:moveTo>
                    <a:pt x="0" y="0"/>
                  </a:moveTo>
                  <a:lnTo>
                    <a:pt x="795868" y="0"/>
                  </a:lnTo>
                  <a:lnTo>
                    <a:pt x="1066212" y="302769"/>
                  </a:lnTo>
                  <a:lnTo>
                    <a:pt x="0" y="302769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3923928" y="2122949"/>
              <a:ext cx="302400" cy="38896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" name="Group 7"/>
          <p:cNvGrpSpPr/>
          <p:nvPr/>
        </p:nvGrpSpPr>
        <p:grpSpPr>
          <a:xfrm flipH="1">
            <a:off x="2915817" y="3244159"/>
            <a:ext cx="2077643" cy="1206429"/>
            <a:chOff x="4313444" y="1103352"/>
            <a:chExt cx="1915940" cy="999979"/>
          </a:xfrm>
          <a:solidFill>
            <a:schemeClr val="accent4"/>
          </a:solidFill>
        </p:grpSpPr>
        <p:sp>
          <p:nvSpPr>
            <p:cNvPr id="9" name="Rectangle 18"/>
            <p:cNvSpPr/>
            <p:nvPr/>
          </p:nvSpPr>
          <p:spPr>
            <a:xfrm>
              <a:off x="5077256" y="1792610"/>
              <a:ext cx="1152128" cy="310721"/>
            </a:xfrm>
            <a:custGeom>
              <a:avLst/>
              <a:gdLst>
                <a:gd name="connsiteX0" fmla="*/ 0 w 1152128"/>
                <a:gd name="connsiteY0" fmla="*/ 0 h 302769"/>
                <a:gd name="connsiteX1" fmla="*/ 1152128 w 1152128"/>
                <a:gd name="connsiteY1" fmla="*/ 0 h 302769"/>
                <a:gd name="connsiteX2" fmla="*/ 1152128 w 1152128"/>
                <a:gd name="connsiteY2" fmla="*/ 302769 h 302769"/>
                <a:gd name="connsiteX3" fmla="*/ 0 w 1152128"/>
                <a:gd name="connsiteY3" fmla="*/ 302769 h 302769"/>
                <a:gd name="connsiteX4" fmla="*/ 0 w 1152128"/>
                <a:gd name="connsiteY4" fmla="*/ 0 h 302769"/>
                <a:gd name="connsiteX0" fmla="*/ 0 w 1152128"/>
                <a:gd name="connsiteY0" fmla="*/ 0 h 310721"/>
                <a:gd name="connsiteX1" fmla="*/ 1152128 w 1152128"/>
                <a:gd name="connsiteY1" fmla="*/ 0 h 310721"/>
                <a:gd name="connsiteX2" fmla="*/ 1152128 w 1152128"/>
                <a:gd name="connsiteY2" fmla="*/ 302769 h 310721"/>
                <a:gd name="connsiteX3" fmla="*/ 341907 w 1152128"/>
                <a:gd name="connsiteY3" fmla="*/ 310721 h 310721"/>
                <a:gd name="connsiteX4" fmla="*/ 0 w 1152128"/>
                <a:gd name="connsiteY4" fmla="*/ 0 h 310721"/>
                <a:gd name="connsiteX0" fmla="*/ 0 w 1152128"/>
                <a:gd name="connsiteY0" fmla="*/ 0 h 310721"/>
                <a:gd name="connsiteX1" fmla="*/ 1152128 w 1152128"/>
                <a:gd name="connsiteY1" fmla="*/ 0 h 310721"/>
                <a:gd name="connsiteX2" fmla="*/ 1152128 w 1152128"/>
                <a:gd name="connsiteY2" fmla="*/ 302769 h 310721"/>
                <a:gd name="connsiteX3" fmla="*/ 270345 w 1152128"/>
                <a:gd name="connsiteY3" fmla="*/ 310721 h 310721"/>
                <a:gd name="connsiteX4" fmla="*/ 0 w 1152128"/>
                <a:gd name="connsiteY4" fmla="*/ 0 h 310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2128" h="310721">
                  <a:moveTo>
                    <a:pt x="0" y="0"/>
                  </a:moveTo>
                  <a:lnTo>
                    <a:pt x="1152128" y="0"/>
                  </a:lnTo>
                  <a:lnTo>
                    <a:pt x="1152128" y="302769"/>
                  </a:lnTo>
                  <a:lnTo>
                    <a:pt x="270345" y="31072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Rectangle 26"/>
            <p:cNvSpPr/>
            <p:nvPr/>
          </p:nvSpPr>
          <p:spPr>
            <a:xfrm>
              <a:off x="4313444" y="1103352"/>
              <a:ext cx="1066212" cy="302769"/>
            </a:xfrm>
            <a:custGeom>
              <a:avLst/>
              <a:gdLst>
                <a:gd name="connsiteX0" fmla="*/ 0 w 1066212"/>
                <a:gd name="connsiteY0" fmla="*/ 0 h 302769"/>
                <a:gd name="connsiteX1" fmla="*/ 1066212 w 1066212"/>
                <a:gd name="connsiteY1" fmla="*/ 0 h 302769"/>
                <a:gd name="connsiteX2" fmla="*/ 1066212 w 1066212"/>
                <a:gd name="connsiteY2" fmla="*/ 302769 h 302769"/>
                <a:gd name="connsiteX3" fmla="*/ 0 w 1066212"/>
                <a:gd name="connsiteY3" fmla="*/ 302769 h 302769"/>
                <a:gd name="connsiteX4" fmla="*/ 0 w 1066212"/>
                <a:gd name="connsiteY4" fmla="*/ 0 h 302769"/>
                <a:gd name="connsiteX0" fmla="*/ 0 w 1066212"/>
                <a:gd name="connsiteY0" fmla="*/ 0 h 302769"/>
                <a:gd name="connsiteX1" fmla="*/ 795868 w 1066212"/>
                <a:gd name="connsiteY1" fmla="*/ 23854 h 302769"/>
                <a:gd name="connsiteX2" fmla="*/ 1066212 w 1066212"/>
                <a:gd name="connsiteY2" fmla="*/ 302769 h 302769"/>
                <a:gd name="connsiteX3" fmla="*/ 0 w 1066212"/>
                <a:gd name="connsiteY3" fmla="*/ 302769 h 302769"/>
                <a:gd name="connsiteX4" fmla="*/ 0 w 1066212"/>
                <a:gd name="connsiteY4" fmla="*/ 0 h 302769"/>
                <a:gd name="connsiteX0" fmla="*/ 0 w 1066212"/>
                <a:gd name="connsiteY0" fmla="*/ 0 h 302769"/>
                <a:gd name="connsiteX1" fmla="*/ 795868 w 1066212"/>
                <a:gd name="connsiteY1" fmla="*/ 0 h 302769"/>
                <a:gd name="connsiteX2" fmla="*/ 1066212 w 1066212"/>
                <a:gd name="connsiteY2" fmla="*/ 302769 h 302769"/>
                <a:gd name="connsiteX3" fmla="*/ 0 w 1066212"/>
                <a:gd name="connsiteY3" fmla="*/ 302769 h 302769"/>
                <a:gd name="connsiteX4" fmla="*/ 0 w 1066212"/>
                <a:gd name="connsiteY4" fmla="*/ 0 h 302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6212" h="302769">
                  <a:moveTo>
                    <a:pt x="0" y="0"/>
                  </a:moveTo>
                  <a:lnTo>
                    <a:pt x="795868" y="0"/>
                  </a:lnTo>
                  <a:lnTo>
                    <a:pt x="1066212" y="302769"/>
                  </a:lnTo>
                  <a:lnTo>
                    <a:pt x="0" y="302769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5077256" y="1406120"/>
              <a:ext cx="302400" cy="38896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Oval 11"/>
          <p:cNvSpPr/>
          <p:nvPr/>
        </p:nvSpPr>
        <p:spPr>
          <a:xfrm>
            <a:off x="2411760" y="1465741"/>
            <a:ext cx="733400" cy="7334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Oval 12"/>
          <p:cNvSpPr/>
          <p:nvPr/>
        </p:nvSpPr>
        <p:spPr>
          <a:xfrm>
            <a:off x="2453964" y="2606108"/>
            <a:ext cx="733400" cy="7334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Oval 13"/>
          <p:cNvSpPr/>
          <p:nvPr/>
        </p:nvSpPr>
        <p:spPr>
          <a:xfrm>
            <a:off x="2470448" y="3939902"/>
            <a:ext cx="733400" cy="7334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251520" y="1638698"/>
            <a:ext cx="205288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소지품 분실 조기파악</a:t>
            </a:r>
          </a:p>
        </p:txBody>
      </p:sp>
      <p:sp>
        <p:nvSpPr>
          <p:cNvPr id="27" name="Pentagon 26"/>
          <p:cNvSpPr/>
          <p:nvPr/>
        </p:nvSpPr>
        <p:spPr>
          <a:xfrm>
            <a:off x="5506376" y="2509439"/>
            <a:ext cx="1122424" cy="1109594"/>
          </a:xfrm>
          <a:prstGeom prst="homePlate">
            <a:avLst>
              <a:gd name="adj" fmla="val 38355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Rectangle 27"/>
          <p:cNvSpPr/>
          <p:nvPr/>
        </p:nvSpPr>
        <p:spPr>
          <a:xfrm>
            <a:off x="3099176" y="2802516"/>
            <a:ext cx="1928760" cy="30276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Oval 28"/>
          <p:cNvSpPr/>
          <p:nvPr/>
        </p:nvSpPr>
        <p:spPr>
          <a:xfrm>
            <a:off x="4403087" y="2355726"/>
            <a:ext cx="1440160" cy="144016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Chevron 29"/>
          <p:cNvSpPr/>
          <p:nvPr/>
        </p:nvSpPr>
        <p:spPr>
          <a:xfrm>
            <a:off x="6274368" y="2495632"/>
            <a:ext cx="542676" cy="1113803"/>
          </a:xfrm>
          <a:prstGeom prst="chevron">
            <a:avLst>
              <a:gd name="adj" fmla="val 71435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F2963B21-CDE4-4A2A-ADDC-77BE30A38E35}"/>
              </a:ext>
            </a:extLst>
          </p:cNvPr>
          <p:cNvSpPr txBox="1"/>
          <p:nvPr/>
        </p:nvSpPr>
        <p:spPr>
          <a:xfrm>
            <a:off x="151449" y="2834308"/>
            <a:ext cx="23189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분실 시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스마트폰  통해서 알람 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E040D015-0D1A-4024-B46B-5962B3A4EBD0}"/>
              </a:ext>
            </a:extLst>
          </p:cNvPr>
          <p:cNvSpPr txBox="1"/>
          <p:nvPr/>
        </p:nvSpPr>
        <p:spPr>
          <a:xfrm>
            <a:off x="251520" y="4124652"/>
            <a:ext cx="2196750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분실물 위치 지도에 표시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30FBE319-3513-405D-84D7-4580EC5C8341}"/>
              </a:ext>
            </a:extLst>
          </p:cNvPr>
          <p:cNvSpPr txBox="1"/>
          <p:nvPr/>
        </p:nvSpPr>
        <p:spPr>
          <a:xfrm>
            <a:off x="6817044" y="2409106"/>
            <a:ext cx="1946445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사용자가 소지품을 잃어버림과 동시에 인지하여 물품 위치를 확인할 수 있게 하여 분실물을 빠르게 되찾을 수 있게 한다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.</a:t>
            </a:r>
          </a:p>
          <a:p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</a:p>
        </p:txBody>
      </p:sp>
      <p:sp>
        <p:nvSpPr>
          <p:cNvPr id="38" name="Text Placeholder 17">
            <a:extLst>
              <a:ext uri="{FF2B5EF4-FFF2-40B4-BE49-F238E27FC236}">
                <a16:creationId xmlns:a16="http://schemas.microsoft.com/office/drawing/2014/main" xmlns="" id="{848B3D11-778E-4312-A567-43689EC8E953}"/>
              </a:ext>
            </a:extLst>
          </p:cNvPr>
          <p:cNvSpPr txBox="1">
            <a:spLocks/>
          </p:cNvSpPr>
          <p:nvPr/>
        </p:nvSpPr>
        <p:spPr>
          <a:xfrm>
            <a:off x="4572000" y="4075717"/>
            <a:ext cx="4034022" cy="318675"/>
          </a:xfrm>
          <a:prstGeom prst="rect">
            <a:avLst/>
          </a:prstGeom>
          <a:solidFill>
            <a:schemeClr val="accent1"/>
          </a:solidFill>
          <a:ln w="19050">
            <a:noFill/>
          </a:ln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개인소지품을 잘 잃어버리는 사용자들에게 유용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!</a:t>
            </a:r>
          </a:p>
        </p:txBody>
      </p:sp>
      <p:sp>
        <p:nvSpPr>
          <p:cNvPr id="39" name="Rounded Rectangle 7">
            <a:extLst>
              <a:ext uri="{FF2B5EF4-FFF2-40B4-BE49-F238E27FC236}">
                <a16:creationId xmlns:a16="http://schemas.microsoft.com/office/drawing/2014/main" xmlns="" id="{196E1240-C601-4E3E-8A2B-3EFABDAFD824}"/>
              </a:ext>
            </a:extLst>
          </p:cNvPr>
          <p:cNvSpPr/>
          <p:nvPr/>
        </p:nvSpPr>
        <p:spPr>
          <a:xfrm>
            <a:off x="2705241" y="2787774"/>
            <a:ext cx="210576" cy="360040"/>
          </a:xfrm>
          <a:custGeom>
            <a:avLst/>
            <a:gdLst/>
            <a:ahLst/>
            <a:cxnLst/>
            <a:rect l="l" t="t" r="r" b="b"/>
            <a:pathLst>
              <a:path w="1872208" h="3240000">
                <a:moveTo>
                  <a:pt x="936104" y="2852499"/>
                </a:moveTo>
                <a:cubicBezTo>
                  <a:pt x="861605" y="2852499"/>
                  <a:pt x="801211" y="2912893"/>
                  <a:pt x="801211" y="2987392"/>
                </a:cubicBezTo>
                <a:cubicBezTo>
                  <a:pt x="801211" y="3061891"/>
                  <a:pt x="861605" y="3122285"/>
                  <a:pt x="936104" y="3122285"/>
                </a:cubicBezTo>
                <a:cubicBezTo>
                  <a:pt x="1010603" y="3122285"/>
                  <a:pt x="1070997" y="3061891"/>
                  <a:pt x="1070997" y="2987392"/>
                </a:cubicBezTo>
                <a:cubicBezTo>
                  <a:pt x="1070997" y="2912893"/>
                  <a:pt x="1010603" y="2852499"/>
                  <a:pt x="936104" y="2852499"/>
                </a:cubicBezTo>
                <a:close/>
                <a:moveTo>
                  <a:pt x="144016" y="323096"/>
                </a:moveTo>
                <a:lnTo>
                  <a:pt x="144016" y="2699360"/>
                </a:lnTo>
                <a:lnTo>
                  <a:pt x="1728192" y="2699360"/>
                </a:lnTo>
                <a:lnTo>
                  <a:pt x="1728192" y="323096"/>
                </a:lnTo>
                <a:close/>
                <a:moveTo>
                  <a:pt x="720104" y="107072"/>
                </a:moveTo>
                <a:cubicBezTo>
                  <a:pt x="690281" y="107072"/>
                  <a:pt x="666104" y="131249"/>
                  <a:pt x="666104" y="161072"/>
                </a:cubicBezTo>
                <a:cubicBezTo>
                  <a:pt x="666104" y="190895"/>
                  <a:pt x="690281" y="215072"/>
                  <a:pt x="720104" y="215072"/>
                </a:cubicBezTo>
                <a:lnTo>
                  <a:pt x="1152104" y="215072"/>
                </a:lnTo>
                <a:cubicBezTo>
                  <a:pt x="1181927" y="215072"/>
                  <a:pt x="1206104" y="190895"/>
                  <a:pt x="1206104" y="161072"/>
                </a:cubicBezTo>
                <a:cubicBezTo>
                  <a:pt x="1206104" y="131249"/>
                  <a:pt x="1181927" y="107072"/>
                  <a:pt x="1152104" y="107072"/>
                </a:cubicBezTo>
                <a:close/>
                <a:moveTo>
                  <a:pt x="312041" y="0"/>
                </a:moveTo>
                <a:lnTo>
                  <a:pt x="1560167" y="0"/>
                </a:lnTo>
                <a:cubicBezTo>
                  <a:pt x="1732502" y="0"/>
                  <a:pt x="1872208" y="139706"/>
                  <a:pt x="1872208" y="312041"/>
                </a:cubicBezTo>
                <a:lnTo>
                  <a:pt x="1872208" y="2927959"/>
                </a:lnTo>
                <a:cubicBezTo>
                  <a:pt x="1872208" y="3100294"/>
                  <a:pt x="1732502" y="3240000"/>
                  <a:pt x="1560167" y="3240000"/>
                </a:cubicBezTo>
                <a:lnTo>
                  <a:pt x="312041" y="3240000"/>
                </a:lnTo>
                <a:cubicBezTo>
                  <a:pt x="139706" y="3240000"/>
                  <a:pt x="0" y="3100294"/>
                  <a:pt x="0" y="2927959"/>
                </a:cubicBezTo>
                <a:lnTo>
                  <a:pt x="0" y="312041"/>
                </a:lnTo>
                <a:cubicBezTo>
                  <a:pt x="0" y="139706"/>
                  <a:pt x="139706" y="0"/>
                  <a:pt x="312041" y="0"/>
                </a:cubicBez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40" name="Round Same Side Corner Rectangle 8">
            <a:extLst>
              <a:ext uri="{FF2B5EF4-FFF2-40B4-BE49-F238E27FC236}">
                <a16:creationId xmlns:a16="http://schemas.microsoft.com/office/drawing/2014/main" xmlns="" id="{1952AD6A-28AB-40BC-8604-2498FC54B733}"/>
              </a:ext>
            </a:extLst>
          </p:cNvPr>
          <p:cNvSpPr/>
          <p:nvPr/>
        </p:nvSpPr>
        <p:spPr>
          <a:xfrm>
            <a:off x="4762025" y="2722018"/>
            <a:ext cx="722284" cy="744497"/>
          </a:xfrm>
          <a:custGeom>
            <a:avLst/>
            <a:gdLst/>
            <a:ahLst/>
            <a:cxnLst/>
            <a:rect l="l" t="t" r="r" b="b"/>
            <a:pathLst>
              <a:path w="3197597" h="3202496">
                <a:moveTo>
                  <a:pt x="601421" y="1611393"/>
                </a:moveTo>
                <a:lnTo>
                  <a:pt x="2596176" y="1611393"/>
                </a:lnTo>
                <a:cubicBezTo>
                  <a:pt x="2928331" y="1611393"/>
                  <a:pt x="3197594" y="1880656"/>
                  <a:pt x="3197594" y="2212811"/>
                </a:cubicBezTo>
                <a:lnTo>
                  <a:pt x="3197594" y="2776360"/>
                </a:lnTo>
                <a:lnTo>
                  <a:pt x="3197597" y="2776360"/>
                </a:lnTo>
                <a:lnTo>
                  <a:pt x="3197597" y="2914824"/>
                </a:lnTo>
                <a:lnTo>
                  <a:pt x="3197198" y="2914824"/>
                </a:lnTo>
                <a:lnTo>
                  <a:pt x="3197198" y="3202496"/>
                </a:lnTo>
                <a:lnTo>
                  <a:pt x="398" y="3202496"/>
                </a:lnTo>
                <a:lnTo>
                  <a:pt x="398" y="2914824"/>
                </a:lnTo>
                <a:lnTo>
                  <a:pt x="0" y="2914824"/>
                </a:lnTo>
                <a:lnTo>
                  <a:pt x="0" y="2212811"/>
                </a:lnTo>
                <a:cubicBezTo>
                  <a:pt x="0" y="1880656"/>
                  <a:pt x="269266" y="1611393"/>
                  <a:pt x="601421" y="1611393"/>
                </a:cubicBezTo>
                <a:close/>
                <a:moveTo>
                  <a:pt x="1598801" y="0"/>
                </a:moveTo>
                <a:cubicBezTo>
                  <a:pt x="1998649" y="0"/>
                  <a:pt x="2322791" y="324142"/>
                  <a:pt x="2322791" y="723993"/>
                </a:cubicBezTo>
                <a:cubicBezTo>
                  <a:pt x="2322791" y="1123843"/>
                  <a:pt x="1998649" y="1447985"/>
                  <a:pt x="1598801" y="1447985"/>
                </a:cubicBezTo>
                <a:cubicBezTo>
                  <a:pt x="1198951" y="1447985"/>
                  <a:pt x="874809" y="1123843"/>
                  <a:pt x="874809" y="723993"/>
                </a:cubicBezTo>
                <a:cubicBezTo>
                  <a:pt x="874809" y="324142"/>
                  <a:pt x="1198951" y="0"/>
                  <a:pt x="159880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Smiley Face 12">
            <a:extLst>
              <a:ext uri="{FF2B5EF4-FFF2-40B4-BE49-F238E27FC236}">
                <a16:creationId xmlns:a16="http://schemas.microsoft.com/office/drawing/2014/main" xmlns="" id="{C1BBAD99-372E-47A4-A7E7-8289A73E9C4F}"/>
              </a:ext>
            </a:extLst>
          </p:cNvPr>
          <p:cNvSpPr/>
          <p:nvPr/>
        </p:nvSpPr>
        <p:spPr>
          <a:xfrm>
            <a:off x="2587266" y="1652607"/>
            <a:ext cx="382387" cy="382387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613470" y="2077417"/>
                </a:moveTo>
                <a:cubicBezTo>
                  <a:pt x="1358886" y="2080042"/>
                  <a:pt x="1130625" y="2234862"/>
                  <a:pt x="1034031" y="2470424"/>
                </a:cubicBezTo>
                <a:lnTo>
                  <a:pt x="1213303" y="2543936"/>
                </a:lnTo>
                <a:cubicBezTo>
                  <a:pt x="1280345" y="2380442"/>
                  <a:pt x="1438772" y="2272988"/>
                  <a:pt x="1615468" y="2271166"/>
                </a:cubicBezTo>
                <a:cubicBezTo>
                  <a:pt x="1792164" y="2269344"/>
                  <a:pt x="1952774" y="2373507"/>
                  <a:pt x="2023173" y="2535584"/>
                </a:cubicBezTo>
                <a:lnTo>
                  <a:pt x="2200891" y="2458391"/>
                </a:lnTo>
                <a:cubicBezTo>
                  <a:pt x="2099460" y="2224871"/>
                  <a:pt x="1868054" y="2074792"/>
                  <a:pt x="1613470" y="2077417"/>
                </a:cubicBezTo>
                <a:close/>
                <a:moveTo>
                  <a:pt x="2165423" y="986226"/>
                </a:moveTo>
                <a:cubicBezTo>
                  <a:pt x="2072622" y="986226"/>
                  <a:pt x="1997392" y="1061456"/>
                  <a:pt x="1997392" y="1154257"/>
                </a:cubicBezTo>
                <a:cubicBezTo>
                  <a:pt x="1997392" y="1247058"/>
                  <a:pt x="2072622" y="1322288"/>
                  <a:pt x="2165423" y="1322288"/>
                </a:cubicBezTo>
                <a:cubicBezTo>
                  <a:pt x="2258224" y="1322288"/>
                  <a:pt x="2333454" y="1247058"/>
                  <a:pt x="2333454" y="1154257"/>
                </a:cubicBezTo>
                <a:cubicBezTo>
                  <a:pt x="2333454" y="1061456"/>
                  <a:pt x="2258224" y="986226"/>
                  <a:pt x="2165423" y="986226"/>
                </a:cubicBezTo>
                <a:close/>
                <a:moveTo>
                  <a:pt x="1107401" y="986226"/>
                </a:moveTo>
                <a:cubicBezTo>
                  <a:pt x="1014600" y="986226"/>
                  <a:pt x="939370" y="1061456"/>
                  <a:pt x="939370" y="1154257"/>
                </a:cubicBezTo>
                <a:cubicBezTo>
                  <a:pt x="939370" y="1247058"/>
                  <a:pt x="1014600" y="1322288"/>
                  <a:pt x="1107401" y="1322288"/>
                </a:cubicBezTo>
                <a:cubicBezTo>
                  <a:pt x="1200202" y="1322288"/>
                  <a:pt x="1275432" y="1247058"/>
                  <a:pt x="1275432" y="1154257"/>
                </a:cubicBezTo>
                <a:cubicBezTo>
                  <a:pt x="1275432" y="1061456"/>
                  <a:pt x="1200202" y="986226"/>
                  <a:pt x="1107401" y="98622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9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8" y="276671"/>
                </a:lnTo>
                <a:lnTo>
                  <a:pt x="2650471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30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30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1" y="2870071"/>
                </a:lnTo>
                <a:lnTo>
                  <a:pt x="2525758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9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3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4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3" y="2802158"/>
                  <a:pt x="474487" y="2765513"/>
                </a:cubicBezTo>
                <a:cubicBezTo>
                  <a:pt x="437842" y="2728868"/>
                  <a:pt x="402944" y="2690475"/>
                  <a:pt x="369930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5" y="2438097"/>
                  <a:pt x="195526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5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5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6" y="847812"/>
                </a:cubicBezTo>
                <a:cubicBezTo>
                  <a:pt x="220465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30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3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4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42" name="Freeform 32">
            <a:extLst>
              <a:ext uri="{FF2B5EF4-FFF2-40B4-BE49-F238E27FC236}">
                <a16:creationId xmlns:a16="http://schemas.microsoft.com/office/drawing/2014/main" xmlns="" id="{D99E136F-1C19-4911-B794-39A956AED6A7}"/>
              </a:ext>
            </a:extLst>
          </p:cNvPr>
          <p:cNvSpPr/>
          <p:nvPr/>
        </p:nvSpPr>
        <p:spPr>
          <a:xfrm>
            <a:off x="2617952" y="4085197"/>
            <a:ext cx="408033" cy="373744"/>
          </a:xfrm>
          <a:custGeom>
            <a:avLst/>
            <a:gdLst/>
            <a:ahLst/>
            <a:cxnLst/>
            <a:rect l="l" t="t" r="r" b="b"/>
            <a:pathLst>
              <a:path w="3210745" h="2940925">
                <a:moveTo>
                  <a:pt x="340528" y="2526682"/>
                </a:moveTo>
                <a:cubicBezTo>
                  <a:pt x="280875" y="2526682"/>
                  <a:pt x="232516" y="2575041"/>
                  <a:pt x="232516" y="2634694"/>
                </a:cubicBezTo>
                <a:cubicBezTo>
                  <a:pt x="232516" y="2694347"/>
                  <a:pt x="280875" y="2742706"/>
                  <a:pt x="340528" y="2742706"/>
                </a:cubicBezTo>
                <a:cubicBezTo>
                  <a:pt x="400181" y="2742706"/>
                  <a:pt x="448540" y="2694347"/>
                  <a:pt x="448540" y="2634694"/>
                </a:cubicBezTo>
                <a:cubicBezTo>
                  <a:pt x="448540" y="2575041"/>
                  <a:pt x="400181" y="2526682"/>
                  <a:pt x="340528" y="2526682"/>
                </a:cubicBezTo>
                <a:close/>
                <a:moveTo>
                  <a:pt x="1821636" y="152"/>
                </a:moveTo>
                <a:cubicBezTo>
                  <a:pt x="1920275" y="-4956"/>
                  <a:pt x="2051571" y="119306"/>
                  <a:pt x="2102482" y="278737"/>
                </a:cubicBezTo>
                <a:cubicBezTo>
                  <a:pt x="2192513" y="649582"/>
                  <a:pt x="1575154" y="1213351"/>
                  <a:pt x="2006019" y="1236931"/>
                </a:cubicBezTo>
                <a:cubicBezTo>
                  <a:pt x="2310412" y="1206920"/>
                  <a:pt x="2473326" y="1176910"/>
                  <a:pt x="2803442" y="1166192"/>
                </a:cubicBezTo>
                <a:cubicBezTo>
                  <a:pt x="3103547" y="1170479"/>
                  <a:pt x="3152850" y="1361260"/>
                  <a:pt x="3002798" y="1564903"/>
                </a:cubicBezTo>
                <a:cubicBezTo>
                  <a:pt x="3191435" y="1575621"/>
                  <a:pt x="3347919" y="1869296"/>
                  <a:pt x="3022090" y="1989338"/>
                </a:cubicBezTo>
                <a:cubicBezTo>
                  <a:pt x="3332913" y="2182262"/>
                  <a:pt x="3154994" y="2426634"/>
                  <a:pt x="2977074" y="2471650"/>
                </a:cubicBezTo>
                <a:cubicBezTo>
                  <a:pt x="3127127" y="2606697"/>
                  <a:pt x="3109978" y="2709590"/>
                  <a:pt x="2957782" y="2793191"/>
                </a:cubicBezTo>
                <a:cubicBezTo>
                  <a:pt x="2620164" y="2932526"/>
                  <a:pt x="1747715" y="3028988"/>
                  <a:pt x="1253613" y="2818914"/>
                </a:cubicBezTo>
                <a:cubicBezTo>
                  <a:pt x="1018944" y="2738561"/>
                  <a:pt x="869067" y="2654318"/>
                  <a:pt x="700568" y="2648441"/>
                </a:cubicBezTo>
                <a:lnTo>
                  <a:pt x="700568" y="2796242"/>
                </a:lnTo>
                <a:cubicBezTo>
                  <a:pt x="700568" y="2860729"/>
                  <a:pt x="648291" y="2913006"/>
                  <a:pt x="583804" y="2913006"/>
                </a:cubicBezTo>
                <a:lnTo>
                  <a:pt x="0" y="2913006"/>
                </a:lnTo>
                <a:lnTo>
                  <a:pt x="0" y="1400838"/>
                </a:lnTo>
                <a:lnTo>
                  <a:pt x="583804" y="1400838"/>
                </a:lnTo>
                <a:cubicBezTo>
                  <a:pt x="648291" y="1400838"/>
                  <a:pt x="700568" y="1453115"/>
                  <a:pt x="700568" y="1517602"/>
                </a:cubicBezTo>
                <a:lnTo>
                  <a:pt x="700568" y="1571674"/>
                </a:lnTo>
                <a:cubicBezTo>
                  <a:pt x="721537" y="1568378"/>
                  <a:pt x="746526" y="1559634"/>
                  <a:pt x="784162" y="1539180"/>
                </a:cubicBezTo>
                <a:cubicBezTo>
                  <a:pt x="831321" y="1421281"/>
                  <a:pt x="890271" y="1323747"/>
                  <a:pt x="1034964" y="1191915"/>
                </a:cubicBezTo>
                <a:cubicBezTo>
                  <a:pt x="1257900" y="851081"/>
                  <a:pt x="1628744" y="677449"/>
                  <a:pt x="1703770" y="169413"/>
                </a:cubicBezTo>
                <a:cubicBezTo>
                  <a:pt x="1715024" y="52855"/>
                  <a:pt x="1762452" y="3217"/>
                  <a:pt x="1821636" y="152"/>
                </a:cubicBez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338192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sz="3200" b="1" dirty="0"/>
              <a:t>활용 방안</a:t>
            </a:r>
          </a:p>
        </p:txBody>
      </p:sp>
      <p:sp>
        <p:nvSpPr>
          <p:cNvPr id="10" name="Oval 21"/>
          <p:cNvSpPr>
            <a:spLocks noChangeAspect="1"/>
          </p:cNvSpPr>
          <p:nvPr/>
        </p:nvSpPr>
        <p:spPr>
          <a:xfrm>
            <a:off x="6190342" y="4057703"/>
            <a:ext cx="334457" cy="337251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" name="Rectangle 9"/>
          <p:cNvSpPr/>
          <p:nvPr/>
        </p:nvSpPr>
        <p:spPr>
          <a:xfrm>
            <a:off x="2656958" y="4085658"/>
            <a:ext cx="300550" cy="281341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-36696" y="1549938"/>
            <a:ext cx="255141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자주 잃어버릴 수 있는 소지품에 넣어두거나 부착 후 위치추적 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709802" y="2646481"/>
            <a:ext cx="1919111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현재 위치부터 분실물 까지의 경로 파악 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6709802" y="1349864"/>
            <a:ext cx="2254686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소지품에 국한 되는 것이 아닌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애완동물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어린이에게 소지 등으로 위치 추적 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8" name="Rounded Rectangle 27"/>
          <p:cNvSpPr/>
          <p:nvPr/>
        </p:nvSpPr>
        <p:spPr>
          <a:xfrm>
            <a:off x="2669418" y="2897829"/>
            <a:ext cx="270085" cy="207462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E979E506-B4B2-452F-B1C9-A0532762F580}"/>
              </a:ext>
            </a:extLst>
          </p:cNvPr>
          <p:cNvSpPr txBox="1"/>
          <p:nvPr/>
        </p:nvSpPr>
        <p:spPr>
          <a:xfrm>
            <a:off x="194980" y="2799414"/>
            <a:ext cx="2168459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소지품을 어디서 </a:t>
            </a:r>
            <a:r>
              <a:rPr lang="ko-KR" altLang="en-US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잃어버린지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확인 </a:t>
            </a:r>
          </a:p>
        </p:txBody>
      </p:sp>
      <p:pic>
        <p:nvPicPr>
          <p:cNvPr id="46" name="그림 개체 틀 45">
            <a:extLst>
              <a:ext uri="{FF2B5EF4-FFF2-40B4-BE49-F238E27FC236}">
                <a16:creationId xmlns:a16="http://schemas.microsoft.com/office/drawing/2014/main" xmlns="" id="{757DB54D-B4E5-425C-8330-CB457E6A2F2F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/>
          <a:srcRect l="6938" r="6938"/>
          <a:stretch>
            <a:fillRect/>
          </a:stretch>
        </p:blipFill>
        <p:spPr>
          <a:xfrm>
            <a:off x="3563888" y="1228802"/>
            <a:ext cx="1945465" cy="3005145"/>
          </a:xfrm>
          <a:prstGeom prst="rect">
            <a:avLst/>
          </a:prstGeom>
        </p:spPr>
      </p:pic>
      <p:sp>
        <p:nvSpPr>
          <p:cNvPr id="47" name="Frame 17">
            <a:extLst>
              <a:ext uri="{FF2B5EF4-FFF2-40B4-BE49-F238E27FC236}">
                <a16:creationId xmlns:a16="http://schemas.microsoft.com/office/drawing/2014/main" xmlns="" id="{BD7F61FC-65D1-4157-8F7C-87A31B267125}"/>
              </a:ext>
            </a:extLst>
          </p:cNvPr>
          <p:cNvSpPr/>
          <p:nvPr/>
        </p:nvSpPr>
        <p:spPr>
          <a:xfrm>
            <a:off x="2669418" y="1607257"/>
            <a:ext cx="347025" cy="347025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8" name="Frame 17">
            <a:extLst>
              <a:ext uri="{FF2B5EF4-FFF2-40B4-BE49-F238E27FC236}">
                <a16:creationId xmlns:a16="http://schemas.microsoft.com/office/drawing/2014/main" xmlns="" id="{8EBA8101-D245-4344-99FF-D1CED1B86D5E}"/>
              </a:ext>
            </a:extLst>
          </p:cNvPr>
          <p:cNvSpPr/>
          <p:nvPr/>
        </p:nvSpPr>
        <p:spPr>
          <a:xfrm>
            <a:off x="2669418" y="2823115"/>
            <a:ext cx="347025" cy="347025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9" name="Frame 17">
            <a:extLst>
              <a:ext uri="{FF2B5EF4-FFF2-40B4-BE49-F238E27FC236}">
                <a16:creationId xmlns:a16="http://schemas.microsoft.com/office/drawing/2014/main" xmlns="" id="{CE92E2B7-4E57-4D31-9741-D2BD66AD01B4}"/>
              </a:ext>
            </a:extLst>
          </p:cNvPr>
          <p:cNvSpPr/>
          <p:nvPr/>
        </p:nvSpPr>
        <p:spPr>
          <a:xfrm>
            <a:off x="6089520" y="1518921"/>
            <a:ext cx="347025" cy="347025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0" name="Frame 17">
            <a:extLst>
              <a:ext uri="{FF2B5EF4-FFF2-40B4-BE49-F238E27FC236}">
                <a16:creationId xmlns:a16="http://schemas.microsoft.com/office/drawing/2014/main" xmlns="" id="{7CD16BFA-3CBC-4AA4-9758-70CE372D9FC2}"/>
              </a:ext>
            </a:extLst>
          </p:cNvPr>
          <p:cNvSpPr/>
          <p:nvPr/>
        </p:nvSpPr>
        <p:spPr>
          <a:xfrm>
            <a:off x="6103145" y="2745667"/>
            <a:ext cx="347025" cy="347025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7787354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-COLOR-A3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85D8DE"/>
      </a:accent1>
      <a:accent2>
        <a:srgbClr val="85D8DE"/>
      </a:accent2>
      <a:accent3>
        <a:srgbClr val="85D8DE"/>
      </a:accent3>
      <a:accent4>
        <a:srgbClr val="85D8DE"/>
      </a:accent4>
      <a:accent5>
        <a:srgbClr val="85D8DE"/>
      </a:accent5>
      <a:accent6>
        <a:srgbClr val="85D8DE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tents Slide Master">
  <a:themeElements>
    <a:clrScheme name="ALLPPT-COLOR-A3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85D8DE"/>
      </a:accent1>
      <a:accent2>
        <a:srgbClr val="85D8DE"/>
      </a:accent2>
      <a:accent3>
        <a:srgbClr val="85D8DE"/>
      </a:accent3>
      <a:accent4>
        <a:srgbClr val="85D8DE"/>
      </a:accent4>
      <a:accent5>
        <a:srgbClr val="85D8DE"/>
      </a:accent5>
      <a:accent6>
        <a:srgbClr val="85D8DE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ection Break Slide Master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1824</TotalTime>
  <Words>1194</Words>
  <Application>Microsoft Office PowerPoint</Application>
  <PresentationFormat>화면 슬라이드 쇼(16:9)</PresentationFormat>
  <Paragraphs>219</Paragraphs>
  <Slides>25</Slides>
  <Notes>23</Notes>
  <HiddenSlides>0</HiddenSlides>
  <MMClips>1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25</vt:i4>
      </vt:variant>
    </vt:vector>
  </HeadingPairs>
  <TitlesOfParts>
    <vt:vector size="36" baseType="lpstr">
      <vt:lpstr>Arial Unicode MS</vt:lpstr>
      <vt:lpstr>NanumSquare ExtraBold</vt:lpstr>
      <vt:lpstr>굴림체</vt:lpstr>
      <vt:lpstr>맑은 고딕</vt:lpstr>
      <vt:lpstr>한양신명조</vt:lpstr>
      <vt:lpstr>함초롬바탕</vt:lpstr>
      <vt:lpstr>Arial</vt:lpstr>
      <vt:lpstr>Wingdings</vt:lpstr>
      <vt:lpstr>Cover and End Slide Master</vt:lpstr>
      <vt:lpstr>Contents Slide Master</vt:lpstr>
      <vt:lpstr>Section Break Slide Master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GoogleSlidesPPT.com;Allppt.com</dc:creator>
  <cp:lastModifiedBy>천 정석</cp:lastModifiedBy>
  <cp:revision>131</cp:revision>
  <dcterms:created xsi:type="dcterms:W3CDTF">2016-12-05T23:26:54Z</dcterms:created>
  <dcterms:modified xsi:type="dcterms:W3CDTF">2021-06-10T03:30:14Z</dcterms:modified>
</cp:coreProperties>
</file>